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7" r:id="rId1"/>
  </p:sldMasterIdLst>
  <p:notesMasterIdLst>
    <p:notesMasterId r:id="rId26"/>
  </p:notesMasterIdLst>
  <p:sldIdLst>
    <p:sldId id="256" r:id="rId2"/>
    <p:sldId id="259" r:id="rId3"/>
    <p:sldId id="262" r:id="rId4"/>
    <p:sldId id="264" r:id="rId5"/>
    <p:sldId id="265" r:id="rId6"/>
    <p:sldId id="267" r:id="rId7"/>
    <p:sldId id="269" r:id="rId8"/>
    <p:sldId id="270" r:id="rId9"/>
    <p:sldId id="271" r:id="rId10"/>
    <p:sldId id="272" r:id="rId11"/>
    <p:sldId id="275" r:id="rId12"/>
    <p:sldId id="276" r:id="rId13"/>
    <p:sldId id="273" r:id="rId14"/>
    <p:sldId id="274" r:id="rId15"/>
    <p:sldId id="279" r:id="rId16"/>
    <p:sldId id="281" r:id="rId17"/>
    <p:sldId id="280" r:id="rId18"/>
    <p:sldId id="282" r:id="rId19"/>
    <p:sldId id="283" r:id="rId20"/>
    <p:sldId id="285" r:id="rId21"/>
    <p:sldId id="284" r:id="rId22"/>
    <p:sldId id="286" r:id="rId23"/>
    <p:sldId id="287" r:id="rId24"/>
    <p:sldId id="288" r:id="rId25"/>
  </p:sldIdLst>
  <p:sldSz cx="9144000" cy="5143500" type="screen16x9"/>
  <p:notesSz cx="7023100" cy="9309100"/>
  <p:embeddedFontLst>
    <p:embeddedFont>
      <p:font typeface="Calibri" panose="020F0502020204030204" pitchFamily="34"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Roboto Medium" panose="02000000000000000000" pitchFamily="2" charset="0"/>
      <p:regular r:id="rId35"/>
      <p:bold r:id="rId36"/>
      <p:italic r:id="rId37"/>
      <p:boldItalic r:id="rId38"/>
    </p:embeddedFont>
  </p:embeddedFontLst>
  <p:defaultTextStyle>
    <a:defPPr>
      <a:defRPr lang="en-US"/>
    </a:defPPr>
    <a:lvl1pPr algn="l" rtl="0" fontAlgn="base">
      <a:spcBef>
        <a:spcPct val="0"/>
      </a:spcBef>
      <a:spcAft>
        <a:spcPct val="0"/>
      </a:spcAft>
      <a:defRPr sz="1400" kern="1200">
        <a:solidFill>
          <a:srgbClr val="000000"/>
        </a:solidFill>
        <a:latin typeface="Arial" charset="0"/>
        <a:ea typeface="+mn-ea"/>
        <a:cs typeface="Arial" charset="0"/>
        <a:sym typeface="Arial" charset="0"/>
      </a:defRPr>
    </a:lvl1pPr>
    <a:lvl2pPr marL="457200" algn="l" rtl="0" fontAlgn="base">
      <a:spcBef>
        <a:spcPct val="0"/>
      </a:spcBef>
      <a:spcAft>
        <a:spcPct val="0"/>
      </a:spcAft>
      <a:defRPr sz="1400" kern="1200">
        <a:solidFill>
          <a:srgbClr val="000000"/>
        </a:solidFill>
        <a:latin typeface="Arial" charset="0"/>
        <a:ea typeface="+mn-ea"/>
        <a:cs typeface="Arial" charset="0"/>
        <a:sym typeface="Arial" charset="0"/>
      </a:defRPr>
    </a:lvl2pPr>
    <a:lvl3pPr marL="914400" algn="l" rtl="0" fontAlgn="base">
      <a:spcBef>
        <a:spcPct val="0"/>
      </a:spcBef>
      <a:spcAft>
        <a:spcPct val="0"/>
      </a:spcAft>
      <a:defRPr sz="1400" kern="1200">
        <a:solidFill>
          <a:srgbClr val="000000"/>
        </a:solidFill>
        <a:latin typeface="Arial" charset="0"/>
        <a:ea typeface="+mn-ea"/>
        <a:cs typeface="Arial" charset="0"/>
        <a:sym typeface="Arial" charset="0"/>
      </a:defRPr>
    </a:lvl3pPr>
    <a:lvl4pPr marL="1371600" algn="l" rtl="0" fontAlgn="base">
      <a:spcBef>
        <a:spcPct val="0"/>
      </a:spcBef>
      <a:spcAft>
        <a:spcPct val="0"/>
      </a:spcAft>
      <a:defRPr sz="1400" kern="1200">
        <a:solidFill>
          <a:srgbClr val="000000"/>
        </a:solidFill>
        <a:latin typeface="Arial" charset="0"/>
        <a:ea typeface="+mn-ea"/>
        <a:cs typeface="Arial" charset="0"/>
        <a:sym typeface="Arial" charset="0"/>
      </a:defRPr>
    </a:lvl4pPr>
    <a:lvl5pPr marL="1828800" algn="l" rtl="0" fontAlgn="base">
      <a:spcBef>
        <a:spcPct val="0"/>
      </a:spcBef>
      <a:spcAft>
        <a:spcPct val="0"/>
      </a:spcAft>
      <a:defRPr sz="1400" kern="1200">
        <a:solidFill>
          <a:srgbClr val="000000"/>
        </a:solidFill>
        <a:latin typeface="Arial" charset="0"/>
        <a:ea typeface="+mn-ea"/>
        <a:cs typeface="Arial" charset="0"/>
        <a:sym typeface="Arial" charset="0"/>
      </a:defRPr>
    </a:lvl5pPr>
    <a:lvl6pPr marL="2286000" algn="l" defTabSz="914400" rtl="0" eaLnBrk="1" latinLnBrk="0" hangingPunct="1">
      <a:defRPr sz="1400" kern="1200">
        <a:solidFill>
          <a:srgbClr val="000000"/>
        </a:solidFill>
        <a:latin typeface="Arial" charset="0"/>
        <a:ea typeface="+mn-ea"/>
        <a:cs typeface="Arial" charset="0"/>
        <a:sym typeface="Arial" charset="0"/>
      </a:defRPr>
    </a:lvl6pPr>
    <a:lvl7pPr marL="2743200" algn="l" defTabSz="914400" rtl="0" eaLnBrk="1" latinLnBrk="0" hangingPunct="1">
      <a:defRPr sz="1400" kern="1200">
        <a:solidFill>
          <a:srgbClr val="000000"/>
        </a:solidFill>
        <a:latin typeface="Arial" charset="0"/>
        <a:ea typeface="+mn-ea"/>
        <a:cs typeface="Arial" charset="0"/>
        <a:sym typeface="Arial" charset="0"/>
      </a:defRPr>
    </a:lvl7pPr>
    <a:lvl8pPr marL="3200400" algn="l" defTabSz="914400" rtl="0" eaLnBrk="1" latinLnBrk="0" hangingPunct="1">
      <a:defRPr sz="1400" kern="1200">
        <a:solidFill>
          <a:srgbClr val="000000"/>
        </a:solidFill>
        <a:latin typeface="Arial" charset="0"/>
        <a:ea typeface="+mn-ea"/>
        <a:cs typeface="Arial" charset="0"/>
        <a:sym typeface="Arial" charset="0"/>
      </a:defRPr>
    </a:lvl8pPr>
    <a:lvl9pPr marL="3657600" algn="l" defTabSz="914400" rtl="0" eaLnBrk="1" latinLnBrk="0" hangingPunct="1">
      <a:defRPr sz="1400" kern="1200">
        <a:solidFill>
          <a:srgbClr val="000000"/>
        </a:solidFill>
        <a:latin typeface="Arial" charset="0"/>
        <a:ea typeface="+mn-ea"/>
        <a:cs typeface="Arial" charset="0"/>
        <a:sym typeface="Arial"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853" autoAdjust="0"/>
  </p:normalViewPr>
  <p:slideViewPr>
    <p:cSldViewPr>
      <p:cViewPr varScale="1">
        <p:scale>
          <a:sx n="85" d="100"/>
          <a:sy n="85" d="100"/>
        </p:scale>
        <p:origin x="1406" y="77"/>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Google Shape;3;n"/>
          <p:cNvSpPr txBox="1">
            <a:spLocks noGrp="1"/>
          </p:cNvSpPr>
          <p:nvPr>
            <p:ph type="hdr" idx="2"/>
          </p:nvPr>
        </p:nvSpPr>
        <p:spPr bwMode="auto">
          <a:xfrm>
            <a:off x="0"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5" name="Google Shape;4;n"/>
          <p:cNvSpPr txBox="1">
            <a:spLocks noGrp="1"/>
          </p:cNvSpPr>
          <p:nvPr>
            <p:ph type="dt" idx="10"/>
          </p:nvPr>
        </p:nvSpPr>
        <p:spPr bwMode="auto">
          <a:xfrm>
            <a:off x="3978275"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lgn="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6" name="Google Shape;5;n"/>
          <p:cNvSpPr>
            <a:spLocks noGrp="1" noRot="1" noChangeAspect="1"/>
          </p:cNvSpPr>
          <p:nvPr>
            <p:ph type="sldImg" idx="3"/>
          </p:nvPr>
        </p:nvSpPr>
        <p:spPr bwMode="auto">
          <a:xfrm>
            <a:off x="407988" y="698500"/>
            <a:ext cx="6207125" cy="3490913"/>
          </a:xfrm>
          <a:custGeom>
            <a:avLst/>
            <a:gdLst>
              <a:gd name="T0" fmla="*/ 0 w 120000"/>
              <a:gd name="T1" fmla="*/ 0 h 120000"/>
              <a:gd name="T2" fmla="*/ 120000 w 120000"/>
              <a:gd name="T3" fmla="*/ 120000 h 120000"/>
            </a:gdLst>
            <a:ahLst/>
            <a:cxnLst/>
            <a:rect l="T0" t="T1" r="T2" b="T3"/>
            <a:pathLst>
              <a:path w="120000" h="120000" extrusionOk="0">
                <a:moveTo>
                  <a:pt x="0" y="0"/>
                </a:moveTo>
                <a:lnTo>
                  <a:pt x="120000" y="0"/>
                </a:lnTo>
                <a:lnTo>
                  <a:pt x="120000" y="120000"/>
                </a:lnTo>
                <a:lnTo>
                  <a:pt x="0" y="120000"/>
                </a:lnTo>
                <a:close/>
              </a:path>
            </a:pathLst>
          </a:custGeom>
          <a:noFill/>
          <a:ln w="12700">
            <a:solidFill>
              <a:srgbClr val="000000"/>
            </a:solidFill>
            <a:round/>
            <a:headEnd type="none" w="sm" len="sm"/>
            <a:tailEnd type="none" w="sm" len="sm"/>
          </a:ln>
        </p:spPr>
      </p:sp>
      <p:sp>
        <p:nvSpPr>
          <p:cNvPr id="33797" name="Google Shape;6;n"/>
          <p:cNvSpPr txBox="1">
            <a:spLocks noGrp="1"/>
          </p:cNvSpPr>
          <p:nvPr>
            <p:ph type="body" idx="1"/>
          </p:nvPr>
        </p:nvSpPr>
        <p:spPr bwMode="auto">
          <a:xfrm>
            <a:off x="701675" y="4421188"/>
            <a:ext cx="5619750" cy="4189412"/>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p>
            <a:pPr lvl="0"/>
            <a:endParaRPr lang="en-US">
              <a:sym typeface="Arial" charset="0"/>
            </a:endParaRPr>
          </a:p>
        </p:txBody>
      </p:sp>
      <p:sp>
        <p:nvSpPr>
          <p:cNvPr id="33798" name="Google Shape;7;n"/>
          <p:cNvSpPr txBox="1">
            <a:spLocks noGrp="1"/>
          </p:cNvSpPr>
          <p:nvPr>
            <p:ph type="ftr" idx="11"/>
          </p:nvPr>
        </p:nvSpPr>
        <p:spPr bwMode="auto">
          <a:xfrm>
            <a:off x="0"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9" name="Google Shape;8;n"/>
          <p:cNvSpPr txBox="1">
            <a:spLocks noGrp="1"/>
          </p:cNvSpPr>
          <p:nvPr>
            <p:ph type="sldNum" idx="12"/>
          </p:nvPr>
        </p:nvSpPr>
        <p:spPr bwMode="auto">
          <a:xfrm>
            <a:off x="3978275"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lgn="r">
              <a:buClr>
                <a:srgbClr val="000000"/>
              </a:buClr>
              <a:buFont typeface="Arial" charset="0"/>
              <a:buNone/>
              <a:defRPr sz="1200">
                <a:latin typeface="Calibri" pitchFamily="34" charset="0"/>
                <a:cs typeface="Calibri" pitchFamily="34" charset="0"/>
                <a:sym typeface="Calibri" pitchFamily="34" charset="0"/>
              </a:defRPr>
            </a:lvl1pPr>
          </a:lstStyle>
          <a:p>
            <a:fld id="{2D87545C-6AFF-4681-B791-5CB3AC5F5F53}" type="slidenum">
              <a:rPr lang="en-CA"/>
              <a:pPr/>
              <a:t>‹#›</a:t>
            </a:fld>
            <a:endParaRPr lang="en-US"/>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marL="742950" lvl="1" indent="-28575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marL="1143000" lvl="2"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marL="1600200" lvl="3"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marL="2057400" lvl="4"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818" name="Google Shape;205;p1:notes"/>
          <p:cNvSpPr>
            <a:spLocks noGrp="1" noRot="1" noChangeAspect="1" noTextEdit="1"/>
          </p:cNvSpPr>
          <p:nvPr>
            <p:ph type="sldImg" idx="2"/>
          </p:nvPr>
        </p:nvSpPr>
        <p:spPr>
          <a:noFill/>
          <a:ln cap="flat"/>
        </p:spPr>
      </p:sp>
      <p:sp>
        <p:nvSpPr>
          <p:cNvPr id="34819" name="Google Shape;206;p1:notes"/>
          <p:cNvSpPr txBox="1">
            <a:spLocks noGrp="1"/>
          </p:cNvSpPr>
          <p:nvPr>
            <p:ph type="body" idx="1"/>
          </p:nvPr>
        </p:nvSpPr>
        <p:spPr>
          <a:noFill/>
          <a:ln/>
        </p:spPr>
        <p:txBody>
          <a:bodyPr/>
          <a:lstStyle/>
          <a:p>
            <a:pPr marL="0" indent="0" eaLnBrk="1" hangingPunct="1">
              <a:buSzPts val="1400"/>
            </a:pPr>
            <a:r>
              <a:rPr lang="en-US" sz="1700" dirty="0">
                <a:latin typeface="+mj-lt"/>
                <a:cs typeface="Calibri" pitchFamily="34" charset="0"/>
                <a:sym typeface="Calibri" pitchFamily="34" charset="0"/>
              </a:rPr>
              <a:t>Hello,</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700" dirty="0">
                <a:latin typeface="+mj-lt"/>
                <a:cs typeface="Calibri" pitchFamily="34" charset="0"/>
                <a:sym typeface="Calibri" pitchFamily="34" charset="0"/>
              </a:rPr>
              <a:t>Our topics is </a:t>
            </a:r>
            <a:r>
              <a:rPr lang="en-US" sz="1800" b="1" kern="0" dirty="0">
                <a:solidFill>
                  <a:srgbClr val="FFFFFF"/>
                </a:solidFill>
                <a:latin typeface="+mj-lt"/>
                <a:ea typeface="Arial"/>
                <a:cs typeface="Arial"/>
                <a:sym typeface="Arial"/>
              </a:rPr>
              <a:t>HARDWARE ARCHITECTURES FOR DEEP LEARNING MODELS</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2400" b="0" i="0" dirty="0">
                <a:solidFill>
                  <a:srgbClr val="374151"/>
                </a:solidFill>
                <a:effectLst/>
                <a:latin typeface="+mj-lt"/>
              </a:rPr>
              <a:t>"Imagine a world where machines not only learn but also evolve. Today, we step into the heart of this digital evolution as we explore the dynamic landscape of hardware architectures for deep learning models. Join Us on this journey where silicon meets intelligence, and together, we uncover the foundations of the AI revolution."</a:t>
            </a:r>
            <a:endParaRPr lang="en-US" sz="1800" b="1" kern="0" dirty="0">
              <a:solidFill>
                <a:srgbClr val="FFFFFF"/>
              </a:solidFill>
              <a:latin typeface="+mj-lt"/>
              <a:ea typeface="Arial"/>
              <a:cs typeface="Arial"/>
              <a:sym typeface="Arial"/>
            </a:endParaRPr>
          </a:p>
          <a:p>
            <a:pPr marL="0" indent="0" eaLnBrk="1" hangingPunct="1">
              <a:buSzPts val="1400"/>
            </a:pPr>
            <a:r>
              <a:rPr lang="en-US" sz="1700" dirty="0">
                <a:latin typeface="+mj-lt"/>
                <a:cs typeface="Calibri" pitchFamily="34" charset="0"/>
                <a:sym typeface="Calibri" pitchFamily="34" charset="0"/>
              </a:rPr>
              <a:t>We will present 4 different types of Architectures </a:t>
            </a:r>
          </a:p>
          <a:p>
            <a:pPr marL="0" indent="0" eaLnBrk="1" hangingPunct="1">
              <a:buSzPts val="1400"/>
            </a:pPr>
            <a:r>
              <a:rPr lang="en-US" sz="1700" dirty="0">
                <a:latin typeface="+mj-lt"/>
                <a:cs typeface="Calibri" pitchFamily="34" charset="0"/>
                <a:sym typeface="Calibri" pitchFamily="34" charset="0"/>
              </a:rPr>
              <a:t>Me </a:t>
            </a:r>
            <a:r>
              <a:rPr lang="en-US" sz="1700" dirty="0" err="1">
                <a:latin typeface="+mj-lt"/>
                <a:cs typeface="Calibri" pitchFamily="34" charset="0"/>
                <a:sym typeface="Calibri" pitchFamily="34" charset="0"/>
              </a:rPr>
              <a:t>Towhidul</a:t>
            </a:r>
            <a:r>
              <a:rPr lang="en-US" sz="1700" dirty="0">
                <a:latin typeface="+mj-lt"/>
                <a:cs typeface="Calibri" pitchFamily="34" charset="0"/>
                <a:sym typeface="Calibri" pitchFamily="34" charset="0"/>
              </a:rPr>
              <a:t> Islam will present FPGA</a:t>
            </a:r>
          </a:p>
          <a:p>
            <a:pPr marL="0" indent="0" eaLnBrk="1" hangingPunct="1">
              <a:buSzPts val="1400"/>
            </a:pPr>
            <a:r>
              <a:rPr lang="en-CA" sz="1800" b="1" i="1" kern="0" dirty="0">
                <a:solidFill>
                  <a:schemeClr val="accent6"/>
                </a:solidFill>
                <a:latin typeface="+mj-lt"/>
                <a:ea typeface="Arial"/>
                <a:cs typeface="Arial"/>
                <a:sym typeface="Arial"/>
              </a:rPr>
              <a:t>Moni Kishore Dhar will present ASIC</a:t>
            </a:r>
          </a:p>
          <a:p>
            <a:pPr marL="0" indent="0" eaLnBrk="1" hangingPunct="1">
              <a:buSzPts val="1400"/>
            </a:pPr>
            <a:r>
              <a:rPr lang="en-CA" sz="1800" b="1" i="1" kern="0" dirty="0">
                <a:solidFill>
                  <a:schemeClr val="accent6"/>
                </a:solidFill>
                <a:latin typeface="+mj-lt"/>
                <a:ea typeface="Arial"/>
                <a:cs typeface="Arial"/>
                <a:sym typeface="Arial"/>
              </a:rPr>
              <a:t>Sachi Datta will present GPU</a:t>
            </a:r>
          </a:p>
          <a:p>
            <a:pPr marL="0" indent="0" eaLnBrk="1" hangingPunct="1">
              <a:buSzPts val="1400"/>
            </a:pPr>
            <a:r>
              <a:rPr lang="en-CA" sz="1800" b="1" i="1" kern="0" dirty="0">
                <a:solidFill>
                  <a:schemeClr val="accent6"/>
                </a:solidFill>
                <a:latin typeface="+mj-lt"/>
                <a:ea typeface="Arial"/>
                <a:cs typeface="Arial"/>
                <a:sym typeface="Arial"/>
              </a:rPr>
              <a:t>And Rifat Bin </a:t>
            </a:r>
            <a:r>
              <a:rPr lang="en-CA" sz="1800" b="1" i="1" kern="0" dirty="0" err="1">
                <a:solidFill>
                  <a:schemeClr val="accent6"/>
                </a:solidFill>
                <a:latin typeface="+mj-lt"/>
                <a:ea typeface="Arial"/>
                <a:cs typeface="Arial"/>
                <a:sym typeface="Arial"/>
              </a:rPr>
              <a:t>Masud</a:t>
            </a:r>
            <a:r>
              <a:rPr lang="en-CA" sz="1800" b="1" i="1" kern="0" dirty="0">
                <a:solidFill>
                  <a:schemeClr val="accent6"/>
                </a:solidFill>
                <a:latin typeface="+mj-lt"/>
                <a:ea typeface="Arial"/>
                <a:cs typeface="Arial"/>
                <a:sym typeface="Arial"/>
              </a:rPr>
              <a:t> will present </a:t>
            </a:r>
            <a:r>
              <a:rPr lang="en-CA" sz="1800" b="1" i="1" kern="0" dirty="0" err="1">
                <a:solidFill>
                  <a:schemeClr val="accent6"/>
                </a:solidFill>
                <a:latin typeface="+mj-lt"/>
                <a:ea typeface="Arial"/>
                <a:cs typeface="Arial"/>
                <a:sym typeface="Arial"/>
              </a:rPr>
              <a:t>SiLaGo</a:t>
            </a:r>
            <a:endParaRPr lang="en-CA" sz="1800" b="1" i="1" kern="0" dirty="0">
              <a:solidFill>
                <a:schemeClr val="accent6"/>
              </a:solidFill>
              <a:latin typeface="+mj-lt"/>
              <a:ea typeface="Arial"/>
              <a:cs typeface="Arial"/>
              <a:sym typeface="Arial"/>
            </a:endParaRPr>
          </a:p>
          <a:p>
            <a:pPr marL="0" indent="0" eaLnBrk="1" hangingPunct="1">
              <a:buSzPts val="1400"/>
            </a:pPr>
            <a:endParaRPr lang="en-CA" sz="1800" b="1" i="1" kern="0" dirty="0">
              <a:solidFill>
                <a:schemeClr val="accent6"/>
              </a:solidFill>
              <a:latin typeface="Arial"/>
              <a:ea typeface="Arial"/>
              <a:cs typeface="Arial"/>
              <a:sym typeface="Arial"/>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4820" name="Google Shape;207;p1:notes"/>
          <p:cNvSpPr>
            <a:spLocks noGrp="1"/>
          </p:cNvSpPr>
          <p:nvPr>
            <p:ph type="sldNum" sz="quarter" idx="12"/>
          </p:nvPr>
        </p:nvSpPr>
        <p:spPr>
          <a:noFill/>
        </p:spPr>
        <p:txBody>
          <a:bodyPr/>
          <a:lstStyle/>
          <a:p>
            <a:fld id="{FB54A0A7-1D4C-4CE7-AF94-AA61E0EADEB7}" type="slidenum">
              <a:rPr lang="en-CA" sz="1400">
                <a:latin typeface="Arial" charset="0"/>
                <a:cs typeface="Arial" charset="0"/>
                <a:sym typeface="Arial" charset="0"/>
              </a:rPr>
              <a:pPr/>
              <a:t>1</a:t>
            </a:fld>
            <a:endParaRPr lang="en-US" sz="1400">
              <a:latin typeface="Arial" charset="0"/>
              <a:cs typeface="Arial" charset="0"/>
              <a:sym typeface="Arial"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output feature maps when input feature maps and N number of 3D kernels are applied to convolutional layer. In this realization, all the multiply operations in the convolutional layer are replaced </a:t>
            </a:r>
            <a:r>
              <a:rPr lang="en-US" sz="1800" b="0" i="0" u="none" strike="noStrike" dirty="0" err="1">
                <a:solidFill>
                  <a:srgbClr val="000000"/>
                </a:solidFill>
                <a:effectLst/>
                <a:latin typeface="Roboto" panose="02000000000000000000" pitchFamily="2" charset="0"/>
              </a:rPr>
              <a:t>byXNOR</a:t>
            </a:r>
            <a:r>
              <a:rPr lang="en-US" sz="1800" b="0" i="0" u="none" strike="noStrike" dirty="0">
                <a:solidFill>
                  <a:srgbClr val="000000"/>
                </a:solidFill>
                <a:effectLst/>
                <a:latin typeface="Roboto" panose="02000000000000000000" pitchFamily="2" charset="0"/>
              </a:rPr>
              <a:t> operations. Since 2D convolution operation occupies 90% of computation cost in CNN, replacing most of the multipliers by XNOR gate reduces complexity of computations by a significant amount.</a:t>
            </a:r>
          </a:p>
          <a:p>
            <a:pPr marL="0" indent="0" eaLnBrk="1" hangingPunct="1">
              <a:buSzPts val="1400"/>
            </a:pPr>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L="0" indent="0" eaLnBrk="1" hangingPunct="1">
              <a:buSzPts val="1400"/>
            </a:pPr>
            <a:r>
              <a:rPr lang="en-US" sz="1800" b="0" i="0" u="none" strike="noStrike" dirty="0">
                <a:solidFill>
                  <a:srgbClr val="000000"/>
                </a:solidFill>
                <a:effectLst/>
                <a:latin typeface="Roboto" panose="02000000000000000000" pitchFamily="2" charset="0"/>
                <a:cs typeface="Calibri" pitchFamily="34" charset="0"/>
                <a:sym typeface="Calibri" pitchFamily="34" charset="0"/>
              </a:rPr>
              <a:t>Result</a:t>
            </a:r>
          </a:p>
          <a:p>
            <a:pPr marL="0" indent="0" eaLnBrk="1" hangingPunct="1">
              <a:lnSpc>
                <a:spcPct val="115000"/>
              </a:lnSpc>
              <a:spcBef>
                <a:spcPct val="0"/>
              </a:spcBef>
              <a:spcAft>
                <a:spcPct val="0"/>
              </a:spcAft>
              <a:buFont typeface="Arial" charset="0"/>
              <a:buNone/>
            </a:pPr>
            <a:r>
              <a:rPr lang="en-CA" sz="18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-latency 4.9 µsec</a:t>
            </a:r>
            <a:endParaRPr lang="en-CA" sz="2000" b="0" dirty="0">
              <a:latin typeface="Roboto" charset="0"/>
              <a:cs typeface="Arial" charset="0"/>
              <a:sym typeface="Roboto"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10</a:t>
            </a:fld>
            <a:endParaRPr lang="en-US" sz="1400">
              <a:latin typeface="Arial" charset="0"/>
              <a:cs typeface="Arial" charset="0"/>
              <a:sym typeface="Arial"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endParaRPr lang="en-US" sz="1700" b="1" dirty="0">
              <a:latin typeface="+mn-lt"/>
              <a:cs typeface="Calibri" pitchFamily="34" charset="0"/>
              <a:sym typeface="Calibri" pitchFamily="34" charset="0"/>
            </a:endParaRPr>
          </a:p>
          <a:p>
            <a:pPr marL="0" indent="0" eaLnBrk="1" hangingPunct="1">
              <a:buSzPts val="1400"/>
            </a:pPr>
            <a:r>
              <a:rPr lang="en-US" sz="1400" b="0" i="0" dirty="0">
                <a:solidFill>
                  <a:srgbClr val="000000"/>
                </a:solidFill>
                <a:latin typeface="+mn-lt"/>
                <a:ea typeface="Arial"/>
                <a:cs typeface="Arial"/>
                <a:sym typeface="Arial" charset="0"/>
              </a:rPr>
              <a:t>There is a limitation</a:t>
            </a:r>
            <a:r>
              <a:rPr lang="en-US" sz="1400" b="0" i="0" baseline="0" dirty="0">
                <a:solidFill>
                  <a:srgbClr val="000000"/>
                </a:solidFill>
                <a:latin typeface="+mn-lt"/>
                <a:ea typeface="Arial"/>
                <a:cs typeface="Arial"/>
                <a:sym typeface="Arial" charset="0"/>
              </a:rPr>
              <a:t> of </a:t>
            </a:r>
            <a:r>
              <a:rPr lang="en-US" sz="1400" b="0" i="0" dirty="0">
                <a:solidFill>
                  <a:srgbClr val="000000"/>
                </a:solidFill>
                <a:latin typeface="+mn-lt"/>
                <a:ea typeface="Arial"/>
                <a:cs typeface="Arial"/>
                <a:sym typeface="Arial" charset="0"/>
              </a:rPr>
              <a:t>resource, power consumption, and area usage on FPGAs. This paper provided a detailed explanation of a proposal to replace Multiply-Accumulate (MAC) units in a Convolutional Neural Network (CNN) accelerator design with a Wallace tree multiplier. </a:t>
            </a:r>
          </a:p>
          <a:p>
            <a:pPr marL="0" indent="0" eaLnBrk="1" hangingPunct="1">
              <a:buSzPts val="1400"/>
            </a:pPr>
            <a:endParaRPr lang="en-CA" sz="1800" b="1" dirty="0">
              <a:latin typeface="+mn-lt"/>
              <a:cs typeface="Arial" charset="0"/>
              <a:sym typeface="Roboto" charset="0"/>
            </a:endParaRPr>
          </a:p>
          <a:p>
            <a:pPr marL="0" indent="0" eaLnBrk="1" hangingPunct="1">
              <a:buSzPts val="1400"/>
            </a:pPr>
            <a:r>
              <a:rPr lang="en-CA" sz="1800" b="1" dirty="0">
                <a:latin typeface="+mn-lt"/>
                <a:cs typeface="Arial" charset="0"/>
                <a:sym typeface="Roboto" charset="0"/>
              </a:rPr>
              <a:t>Problem Researcher try to solve ?</a:t>
            </a:r>
          </a:p>
          <a:p>
            <a:r>
              <a:rPr lang="en-CA" sz="1800" dirty="0">
                <a:latin typeface="+mn-lt"/>
                <a:ea typeface="Roboto" charset="0"/>
                <a:cs typeface="Roboto" charset="0"/>
                <a:sym typeface="Roboto" charset="0"/>
              </a:rPr>
              <a:t>-&gt;</a:t>
            </a:r>
            <a:r>
              <a:rPr lang="en-US" sz="1400" b="0" i="0" dirty="0">
                <a:solidFill>
                  <a:srgbClr val="000000"/>
                </a:solidFill>
                <a:latin typeface="+mn-lt"/>
                <a:ea typeface="Arial"/>
                <a:cs typeface="Arial"/>
                <a:sym typeface="Arial" charset="0"/>
              </a:rPr>
              <a:t>The primary issue is the limited availability of Multiply-Accumulate (MAC) units on FPGAs.</a:t>
            </a:r>
          </a:p>
          <a:p>
            <a:r>
              <a:rPr lang="en-US" sz="1400" b="0" i="0" dirty="0">
                <a:solidFill>
                  <a:srgbClr val="000000"/>
                </a:solidFill>
                <a:latin typeface="+mn-lt"/>
                <a:ea typeface="Arial"/>
                <a:cs typeface="Arial"/>
                <a:sym typeface="Arial" charset="0"/>
              </a:rPr>
              <a:t>-&gt; Implementing the entire convolution layer in one go is challenging due to the scarcity of MAC units.</a:t>
            </a:r>
          </a:p>
          <a:p>
            <a:endParaRPr lang="en-US" sz="1400" b="0"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Previous Work:</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Previous work used loop tiling and implemented a parallel structure with 16 groups of inputs and 16 groups of outputs to overcome resource limitations.</a:t>
            </a:r>
          </a:p>
          <a:p>
            <a:r>
              <a:rPr lang="en-US" sz="1400" b="0" i="0" dirty="0">
                <a:solidFill>
                  <a:srgbClr val="000000"/>
                </a:solidFill>
                <a:latin typeface="+mn-lt"/>
                <a:ea typeface="Arial"/>
                <a:cs typeface="Arial"/>
                <a:sym typeface="Arial" charset="0"/>
              </a:rPr>
              <a:t>The architecture used 16-bit fixed-point operations with three-stage pipelines for each processing element (PE) unit.</a:t>
            </a:r>
          </a:p>
          <a:p>
            <a:endParaRPr lang="en-US" sz="1400" b="1"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11</a:t>
            </a:fld>
            <a:endParaRPr lang="en-US" sz="1400">
              <a:latin typeface="Arial" charset="0"/>
              <a:cs typeface="Arial" charset="0"/>
              <a:sym typeface="Arial"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dirty="0">
                <a:solidFill>
                  <a:srgbClr val="000000"/>
                </a:solidFill>
                <a:latin typeface="Arial"/>
                <a:ea typeface="Arial"/>
                <a:cs typeface="Arial"/>
                <a:sym typeface="Arial" charset="0"/>
              </a:rPr>
              <a:t>Multiply-Accumulate(</a:t>
            </a:r>
            <a:r>
              <a:rPr lang="en-US" sz="1800" dirty="0"/>
              <a:t>MAC) unit, which is used for multiplication of input feature map and kernel, is replaced with proposed architecture for new Processing Element (PE) as shown in Fig. 2 (a). Simulation is performed using </a:t>
            </a:r>
            <a:r>
              <a:rPr lang="en-US" sz="1800" dirty="0" err="1"/>
              <a:t>ModelSim</a:t>
            </a:r>
            <a:r>
              <a:rPr lang="en-US" sz="1800" dirty="0"/>
              <a:t> SE 10.5 to test the behavior of both the previously implemented Processing Element (PE) and the proposed PE using WALLACE tree based multiplier. The proposed PE design is then synthesized using Xilinx ISE 14.4 and implemented by </a:t>
            </a:r>
            <a:r>
              <a:rPr lang="en-US" sz="1800" dirty="0" err="1"/>
              <a:t>Vivado</a:t>
            </a:r>
            <a:r>
              <a:rPr lang="en-US" sz="1800" dirty="0"/>
              <a:t> 2012.4.</a:t>
            </a:r>
          </a:p>
          <a:p>
            <a:pPr marL="0" indent="0" eaLnBrk="1" hangingPunct="1">
              <a:buSzPts val="1400"/>
            </a:pPr>
            <a:endParaRPr lang="en-US" sz="1800" dirty="0"/>
          </a:p>
          <a:p>
            <a:pPr marL="0" indent="0" eaLnBrk="1" hangingPunct="1">
              <a:buSzPts val="1400"/>
            </a:pPr>
            <a:r>
              <a:rPr lang="en-US" sz="1800" dirty="0"/>
              <a:t>New Processing Element (PE) gives a synthesis frequency of ~167 MHz, utilization of DSP slice is zero, and it uses 339 slice registers. Fig. 3 (a</a:t>
            </a:r>
            <a:r>
              <a:rPr lang="en-US" sz="1800"/>
              <a:t>) show0s </a:t>
            </a:r>
            <a:r>
              <a:rPr lang="en-US" sz="1800" dirty="0"/>
              <a:t>the RTL schematic of new PE based on WALLACE tree multiplier and it is evident that the implemented design will be facing six full adder delay in its critical path. </a:t>
            </a:r>
          </a:p>
          <a:p>
            <a:pPr marL="0" indent="0" eaLnBrk="1" hangingPunct="1">
              <a:buSzPts val="1400"/>
            </a:pPr>
            <a:endParaRPr lang="en-US" sz="1800" dirty="0"/>
          </a:p>
          <a:p>
            <a:pPr marL="0" indent="0" eaLnBrk="1" hangingPunct="1">
              <a:buSzPts val="1400"/>
            </a:pPr>
            <a:r>
              <a:rPr lang="en-US" sz="1800" dirty="0"/>
              <a:t>Fig. 3 (b) is graphical representation of resource utilization summary of two designs and it can be observed that zero DSP slices are used in proposed PE unit design.  </a:t>
            </a: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12</a:t>
            </a:fld>
            <a:endParaRPr lang="en-US" sz="1400">
              <a:latin typeface="Arial" charset="0"/>
              <a:cs typeface="Arial" charset="0"/>
              <a:sym typeface="Arial"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6082" name="Google Shape;277;p3:notes"/>
          <p:cNvSpPr>
            <a:spLocks noGrp="1" noRot="1" noChangeAspect="1" noTextEdit="1"/>
          </p:cNvSpPr>
          <p:nvPr>
            <p:ph type="sldImg" idx="2"/>
          </p:nvPr>
        </p:nvSpPr>
        <p:spPr>
          <a:noFill/>
          <a:ln cap="flat"/>
        </p:spPr>
      </p:sp>
      <p:sp>
        <p:nvSpPr>
          <p:cNvPr id="46083"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r>
              <a:rPr lang="en-US" sz="1700" dirty="0">
                <a:latin typeface="+mn-lt"/>
                <a:cs typeface="Calibri" pitchFamily="34" charset="0"/>
                <a:sym typeface="Calibri" pitchFamily="34" charset="0"/>
              </a:rPr>
              <a:t>This paper</a:t>
            </a:r>
            <a:r>
              <a:rPr lang="en-US" sz="1700" baseline="0" dirty="0">
                <a:latin typeface="+mn-lt"/>
                <a:cs typeface="Calibri" pitchFamily="34" charset="0"/>
                <a:sym typeface="Calibri" pitchFamily="34" charset="0"/>
              </a:rPr>
              <a:t> try to implement a hardware architecture for deep neural network</a:t>
            </a:r>
            <a:endParaRPr lang="en-US" sz="1700" dirty="0">
              <a:latin typeface="+mn-lt"/>
              <a:cs typeface="Calibri" pitchFamily="34" charset="0"/>
              <a:sym typeface="Calibri" pitchFamily="34" charset="0"/>
            </a:endParaRPr>
          </a:p>
          <a:p>
            <a:pPr marL="0" indent="0" eaLnBrk="1" hangingPunct="1">
              <a:buSzPts val="1400"/>
            </a:pPr>
            <a:r>
              <a:rPr lang="en-CA" sz="1800" dirty="0">
                <a:latin typeface="+mn-lt"/>
                <a:cs typeface="Arial" charset="0"/>
                <a:sym typeface="Roboto" charset="0"/>
              </a:rPr>
              <a:t>Problem Researcher try to solve ?</a:t>
            </a:r>
          </a:p>
          <a:p>
            <a:pPr marL="0" indent="0" eaLnBrk="1" hangingPunct="1">
              <a:buSzPts val="1400"/>
            </a:pPr>
            <a:r>
              <a:rPr lang="en-CA" sz="1800" dirty="0">
                <a:latin typeface="+mn-lt"/>
                <a:ea typeface="Roboto" charset="0"/>
                <a:cs typeface="Roboto" charset="0"/>
                <a:sym typeface="Roboto" charset="0"/>
              </a:rPr>
              <a:t>-&gt;</a:t>
            </a: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6084" name="Google Shape;279;p3:notes"/>
          <p:cNvSpPr>
            <a:spLocks noGrp="1"/>
          </p:cNvSpPr>
          <p:nvPr>
            <p:ph type="sldNum" sz="quarter" idx="12"/>
          </p:nvPr>
        </p:nvSpPr>
        <p:spPr>
          <a:noFill/>
        </p:spPr>
        <p:txBody>
          <a:bodyPr/>
          <a:lstStyle/>
          <a:p>
            <a:fld id="{44CE6131-7430-4F35-B6DD-F037B807D1CA}" type="slidenum">
              <a:rPr lang="en-CA" sz="1400">
                <a:latin typeface="Arial" charset="0"/>
                <a:cs typeface="Arial" charset="0"/>
                <a:sym typeface="Arial" charset="0"/>
              </a:rPr>
              <a:pPr/>
              <a:t>13</a:t>
            </a:fld>
            <a:endParaRPr lang="en-US" sz="1400">
              <a:latin typeface="Arial" charset="0"/>
              <a:cs typeface="Arial" charset="0"/>
              <a:sym typeface="Arial"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7106" name="Google Shape;277;p3:notes"/>
          <p:cNvSpPr>
            <a:spLocks noGrp="1" noRot="1" noChangeAspect="1" noTextEdit="1"/>
          </p:cNvSpPr>
          <p:nvPr>
            <p:ph type="sldImg" idx="2"/>
          </p:nvPr>
        </p:nvSpPr>
        <p:spPr>
          <a:noFill/>
          <a:ln cap="flat"/>
        </p:spPr>
      </p:sp>
      <p:sp>
        <p:nvSpPr>
          <p:cNvPr id="47107" name="Google Shape;278;p3:notes"/>
          <p:cNvSpPr txBox="1">
            <a:spLocks noGrp="1"/>
          </p:cNvSpPr>
          <p:nvPr>
            <p:ph type="body" idx="1"/>
          </p:nvPr>
        </p:nvSpPr>
        <p:spPr>
          <a:noFill/>
          <a:ln/>
        </p:spPr>
        <p:txBody>
          <a:bodyPr/>
          <a:lstStyle/>
          <a:p>
            <a:pPr marR="72390" algn="just" rtl="0">
              <a:spcBef>
                <a:spcPts val="0"/>
              </a:spcBef>
              <a:spcAft>
                <a:spcPts val="0"/>
              </a:spcAft>
            </a:pPr>
            <a:r>
              <a:rPr lang="en-US" sz="1800" b="0" i="0" u="none" strike="noStrike" dirty="0">
                <a:solidFill>
                  <a:srgbClr val="000000"/>
                </a:solidFill>
                <a:effectLst/>
                <a:latin typeface="Roboto" panose="02000000000000000000" pitchFamily="2" charset="0"/>
              </a:rPr>
              <a:t>In this architecture there are 3 matrix operation stages: input layer to hidden layer, hidden layer to hidden layer, and hidden layer to output layer. </a:t>
            </a:r>
          </a:p>
          <a:p>
            <a:pPr marR="72390" algn="just" rtl="0">
              <a:spcBef>
                <a:spcPts val="0"/>
              </a:spcBef>
              <a:spcAft>
                <a:spcPts val="0"/>
              </a:spcAft>
            </a:pPr>
            <a:endParaRPr lang="en-US" sz="1800" b="0" i="0" u="none" strike="noStrike" dirty="0">
              <a:solidFill>
                <a:srgbClr val="000000"/>
              </a:solidFill>
              <a:effectLst/>
              <a:latin typeface="Roboto" panose="02000000000000000000" pitchFamily="2" charset="0"/>
            </a:endParaRPr>
          </a:p>
          <a:p>
            <a:pPr marR="72390" algn="just" rtl="0">
              <a:spcBef>
                <a:spcPts val="0"/>
              </a:spcBef>
              <a:spcAft>
                <a:spcPts val="0"/>
              </a:spcAft>
            </a:pPr>
            <a:r>
              <a:rPr lang="en-US" sz="1800" b="0" i="0" u="none" strike="noStrike" dirty="0">
                <a:solidFill>
                  <a:srgbClr val="000000"/>
                </a:solidFill>
                <a:effectLst/>
                <a:latin typeface="Roboto" panose="02000000000000000000" pitchFamily="2" charset="0"/>
              </a:rPr>
              <a:t>In the first stage, the input vectors X</a:t>
            </a:r>
            <a:r>
              <a:rPr lang="en-US" sz="1800" b="0" i="0" u="none" strike="noStrike" baseline="-25000" dirty="0">
                <a:solidFill>
                  <a:srgbClr val="000000"/>
                </a:solidFill>
                <a:effectLst/>
                <a:latin typeface="Roboto" panose="02000000000000000000" pitchFamily="2" charset="0"/>
              </a:rPr>
              <a:t>i</a:t>
            </a:r>
            <a:r>
              <a:rPr lang="en-US" sz="1800" b="0" i="0" u="none" strike="noStrike" dirty="0">
                <a:solidFill>
                  <a:srgbClr val="000000"/>
                </a:solidFill>
                <a:effectLst/>
                <a:latin typeface="Roboto" panose="02000000000000000000" pitchFamily="2" charset="0"/>
              </a:rPr>
              <a:t> (</a:t>
            </a:r>
            <a:r>
              <a:rPr lang="en-US" sz="1800" b="0" i="0" u="none" strike="noStrike" dirty="0" err="1">
                <a:solidFill>
                  <a:srgbClr val="000000"/>
                </a:solidFill>
                <a:effectLst/>
                <a:latin typeface="Roboto" panose="02000000000000000000" pitchFamily="2" charset="0"/>
              </a:rPr>
              <a:t>i</a:t>
            </a:r>
            <a:r>
              <a:rPr lang="en-US" sz="1800" b="0" i="0" u="none" strike="noStrike" dirty="0">
                <a:solidFill>
                  <a:srgbClr val="000000"/>
                </a:solidFill>
                <a:effectLst/>
                <a:latin typeface="Roboto" panose="02000000000000000000" pitchFamily="2" charset="0"/>
              </a:rPr>
              <a:t> = 1,2,...T) multiply the first hidden layer weights matrix WH1XT which are loaded form the buffer0 and buffer1. We use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to accomplish the above matrix operation. The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consists of many parallel multiplication and accumulation units, Then the result matrix is stored in the S</a:t>
            </a:r>
            <a:r>
              <a:rPr lang="en-US" sz="1800" b="0" i="0" u="none" strike="noStrike" baseline="-25000" dirty="0">
                <a:solidFill>
                  <a:srgbClr val="000000"/>
                </a:solidFill>
                <a:effectLst/>
                <a:latin typeface="Roboto" panose="02000000000000000000" pitchFamily="2" charset="0"/>
              </a:rPr>
              <a:t>1</a:t>
            </a:r>
            <a:r>
              <a:rPr lang="en-US" sz="1800" b="0" i="0" u="none" strike="noStrike" dirty="0">
                <a:solidFill>
                  <a:srgbClr val="000000"/>
                </a:solidFill>
                <a:effectLst/>
                <a:latin typeface="Roboto" panose="02000000000000000000" pitchFamily="2" charset="0"/>
              </a:rPr>
              <a:t> RAM as the input of activation function. There are lots of activation functions which can be chose in practice such as sigmoid, Rectified Linear Unit (</a:t>
            </a:r>
            <a:r>
              <a:rPr lang="en-US" sz="1800" b="0" i="0" u="none" strike="noStrike" dirty="0" err="1">
                <a:solidFill>
                  <a:srgbClr val="000000"/>
                </a:solidFill>
                <a:effectLst/>
                <a:latin typeface="Roboto" panose="02000000000000000000" pitchFamily="2" charset="0"/>
              </a:rPr>
              <a:t>ReLU</a:t>
            </a:r>
            <a:r>
              <a:rPr lang="en-US" sz="1800" b="0" i="0" u="none" strike="noStrike" dirty="0">
                <a:solidFill>
                  <a:srgbClr val="000000"/>
                </a:solidFill>
                <a:effectLst/>
                <a:latin typeface="Roboto" panose="02000000000000000000" pitchFamily="2" charset="0"/>
              </a:rPr>
              <a:t>), Tanh, and so on. The output matrix of the first hidden layer (M1) is stored in the Tanh(S</a:t>
            </a:r>
            <a:r>
              <a:rPr lang="en-US" sz="1800" b="0" i="0" u="none" strike="noStrike" baseline="-25000" dirty="0">
                <a:solidFill>
                  <a:srgbClr val="000000"/>
                </a:solidFill>
                <a:effectLst/>
                <a:latin typeface="Roboto" panose="02000000000000000000" pitchFamily="2" charset="0"/>
              </a:rPr>
              <a:t>1</a:t>
            </a:r>
            <a:r>
              <a:rPr lang="en-US" sz="1800" b="0" i="0" u="none" strike="noStrike" dirty="0">
                <a:solidFill>
                  <a:srgbClr val="000000"/>
                </a:solidFill>
                <a:effectLst/>
                <a:latin typeface="Roboto" panose="02000000000000000000" pitchFamily="2" charset="0"/>
              </a:rPr>
              <a:t>) RAM.</a:t>
            </a:r>
            <a:endParaRPr lang="en-US" sz="2400" b="0" dirty="0">
              <a:effectLst/>
            </a:endParaRPr>
          </a:p>
          <a:p>
            <a:pPr marR="72390" algn="just" rtl="0">
              <a:spcBef>
                <a:spcPts val="0"/>
              </a:spcBef>
              <a:spcAft>
                <a:spcPts val="0"/>
              </a:spcAft>
            </a:pPr>
            <a:br>
              <a:rPr lang="en-US" sz="2400" b="0" dirty="0">
                <a:effectLst/>
              </a:rPr>
            </a:br>
            <a:endParaRPr lang="en-US" sz="2400" b="0" dirty="0">
              <a:effectLst/>
            </a:endParaRPr>
          </a:p>
          <a:p>
            <a:pPr marR="63500" algn="just" rtl="0">
              <a:spcBef>
                <a:spcPts val="800"/>
              </a:spcBef>
              <a:spcAft>
                <a:spcPts val="0"/>
              </a:spcAft>
            </a:pPr>
            <a:r>
              <a:rPr lang="en-US" sz="1800" b="0" i="0" u="none" strike="noStrike" dirty="0">
                <a:solidFill>
                  <a:srgbClr val="000000"/>
                </a:solidFill>
                <a:effectLst/>
                <a:latin typeface="Roboto" panose="02000000000000000000" pitchFamily="2" charset="0"/>
              </a:rPr>
              <a:t>In the second stage, the M1 multiplies the second hidden layer weights matrix which still is implemented by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The multi-hidden layers neural network hardware implement can be carried out through the reuse of the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weights RAM, and tanh bank units. </a:t>
            </a:r>
          </a:p>
          <a:p>
            <a:pPr marR="63500" algn="just" rtl="0">
              <a:spcBef>
                <a:spcPts val="800"/>
              </a:spcBef>
              <a:spcAft>
                <a:spcPts val="0"/>
              </a:spcAft>
            </a:pPr>
            <a:endParaRPr lang="en-US" sz="2400" b="0" dirty="0">
              <a:effectLst/>
            </a:endParaRPr>
          </a:p>
          <a:p>
            <a:r>
              <a:rPr lang="en-US" sz="1800" b="1" i="0" u="none" strike="noStrike" dirty="0">
                <a:solidFill>
                  <a:srgbClr val="000000"/>
                </a:solidFill>
                <a:effectLst/>
                <a:latin typeface="Roboto" panose="02000000000000000000" pitchFamily="2" charset="0"/>
              </a:rPr>
              <a:t>The final stage </a:t>
            </a:r>
            <a:r>
              <a:rPr lang="en-US" sz="1800" b="0" i="0" u="none" strike="noStrike" dirty="0">
                <a:solidFill>
                  <a:srgbClr val="000000"/>
                </a:solidFill>
                <a:effectLst/>
                <a:latin typeface="Roboto" panose="02000000000000000000" pitchFamily="2" charset="0"/>
              </a:rPr>
              <a:t>in the forward process is to perform the matrix mapping from last hidden layer to the output layer. </a:t>
            </a:r>
          </a:p>
          <a:p>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R="72390" algn="just" rtl="0">
              <a:spcBef>
                <a:spcPts val="0"/>
              </a:spcBef>
              <a:spcAft>
                <a:spcPts val="0"/>
              </a:spcAft>
            </a:pPr>
            <a:r>
              <a:rPr lang="en-US" sz="1800" b="1" i="0" u="none" strike="noStrike" dirty="0">
                <a:solidFill>
                  <a:srgbClr val="000000"/>
                </a:solidFill>
                <a:effectLst/>
                <a:latin typeface="Times New Roman" panose="02020603050405020304" pitchFamily="18" charset="0"/>
              </a:rPr>
              <a:t>Result</a:t>
            </a:r>
            <a:endParaRPr lang="en-US" sz="2400" b="0" dirty="0">
              <a:effectLst/>
            </a:endParaRPr>
          </a:p>
          <a:p>
            <a:pPr algn="just" rtl="0">
              <a:spcBef>
                <a:spcPts val="0"/>
              </a:spcBef>
              <a:spcAft>
                <a:spcPts val="0"/>
              </a:spcAft>
            </a:pPr>
            <a:r>
              <a:rPr lang="en-US" sz="1800" b="0" i="0" u="none" strike="noStrike" dirty="0">
                <a:solidFill>
                  <a:srgbClr val="000000"/>
                </a:solidFill>
                <a:effectLst/>
                <a:latin typeface="Roboto" panose="02000000000000000000" pitchFamily="2" charset="0"/>
              </a:rPr>
              <a:t>In the hardware framework, different deep neural networks can be implemented by reusing the forward propagation modules and slightly modifying the backward propagation </a:t>
            </a:r>
            <a:r>
              <a:rPr lang="en-US" sz="1800" b="0" i="0" u="none" strike="noStrike" dirty="0" err="1">
                <a:solidFill>
                  <a:srgbClr val="000000"/>
                </a:solidFill>
                <a:effectLst/>
                <a:latin typeface="Roboto" panose="02000000000000000000" pitchFamily="2" charset="0"/>
              </a:rPr>
              <a:t>modules.This</a:t>
            </a:r>
            <a:r>
              <a:rPr lang="en-US" sz="1800" b="0" i="0" u="none" strike="noStrike" dirty="0">
                <a:solidFill>
                  <a:srgbClr val="000000"/>
                </a:solidFill>
                <a:effectLst/>
                <a:latin typeface="Roboto" panose="02000000000000000000" pitchFamily="2" charset="0"/>
              </a:rPr>
              <a:t> will provide a real-time, high energy efficiency, and fast deployment embedded solution for deep learning and machine learning applications.</a:t>
            </a:r>
            <a:endParaRPr lang="en-US" sz="2400" b="0" dirty="0">
              <a:effectLst/>
            </a:endParaRPr>
          </a:p>
          <a:p>
            <a:br>
              <a:rPr lang="en-US" sz="2400" dirty="0"/>
            </a:br>
            <a:endParaRPr lang="en-US" sz="1700" dirty="0">
              <a:latin typeface="Calibri" pitchFamily="34" charset="0"/>
              <a:cs typeface="Calibri" pitchFamily="34" charset="0"/>
              <a:sym typeface="Calibri" pitchFamily="34" charset="0"/>
            </a:endParaRPr>
          </a:p>
        </p:txBody>
      </p:sp>
      <p:sp>
        <p:nvSpPr>
          <p:cNvPr id="47108" name="Google Shape;279;p3:notes"/>
          <p:cNvSpPr>
            <a:spLocks noGrp="1"/>
          </p:cNvSpPr>
          <p:nvPr>
            <p:ph type="sldNum" sz="quarter" idx="12"/>
          </p:nvPr>
        </p:nvSpPr>
        <p:spPr>
          <a:noFill/>
        </p:spPr>
        <p:txBody>
          <a:bodyPr/>
          <a:lstStyle/>
          <a:p>
            <a:fld id="{2C0C5C7A-529A-4B9A-B310-9DFC9651E839}" type="slidenum">
              <a:rPr lang="en-CA" sz="1400">
                <a:latin typeface="Arial" charset="0"/>
                <a:cs typeface="Arial" charset="0"/>
                <a:sym typeface="Arial" charset="0"/>
              </a:rPr>
              <a:pPr/>
              <a:t>14</a:t>
            </a:fld>
            <a:endParaRPr lang="en-US" sz="1400">
              <a:latin typeface="Arial" charset="0"/>
              <a:cs typeface="Arial" charset="0"/>
              <a:sym typeface="Arial"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15</a:t>
            </a:fld>
            <a:endParaRPr lang="en-US" sz="1400">
              <a:latin typeface="Arial" charset="0"/>
              <a:cs typeface="Arial" charset="0"/>
              <a:sym typeface="Arial" charset="0"/>
            </a:endParaRPr>
          </a:p>
        </p:txBody>
      </p:sp>
    </p:spTree>
    <p:extLst>
      <p:ext uri="{BB962C8B-B14F-4D97-AF65-F5344CB8AC3E}">
        <p14:creationId xmlns:p14="http://schemas.microsoft.com/office/powerpoint/2010/main" val="3439822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16</a:t>
            </a:fld>
            <a:endParaRPr lang="en-US" sz="1400">
              <a:latin typeface="Arial" charset="0"/>
              <a:cs typeface="Arial" charset="0"/>
              <a:sym typeface="Arial" charset="0"/>
            </a:endParaRPr>
          </a:p>
        </p:txBody>
      </p:sp>
    </p:spTree>
    <p:extLst>
      <p:ext uri="{BB962C8B-B14F-4D97-AF65-F5344CB8AC3E}">
        <p14:creationId xmlns:p14="http://schemas.microsoft.com/office/powerpoint/2010/main" val="16679160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Calibri" pitchFamily="34" charset="0"/>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Arial"/>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Arial"/>
              <a:cs typeface="Arial"/>
              <a:sym typeface="Arial" charset="0"/>
            </a:endParaRPr>
          </a:p>
          <a:p>
            <a:pPr marL="0" indent="0" eaLnBrk="1" hangingPunct="1">
              <a:buSzPts val="1400"/>
            </a:pPr>
            <a:r>
              <a:rPr lang="en-CA" sz="1800" dirty="0">
                <a:latin typeface="Roboto" charset="0"/>
                <a:cs typeface="Arial" charset="0"/>
                <a:sym typeface="Roboto" charset="0"/>
              </a:rPr>
              <a:t>Problem Researcher try to solve ?</a:t>
            </a:r>
          </a:p>
          <a:p>
            <a:br>
              <a:rPr lang="en-US" sz="1800" dirty="0"/>
            </a:br>
            <a:r>
              <a:rPr lang="en-US" sz="1400" b="0" i="0" dirty="0">
                <a:solidFill>
                  <a:srgbClr val="000000"/>
                </a:solidFill>
                <a:latin typeface="Arial"/>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Arial"/>
                <a:ea typeface="Arial"/>
                <a:cs typeface="Arial"/>
                <a:sym typeface="Arial" charset="0"/>
              </a:rPr>
              <a:t>Proposed Solution:</a:t>
            </a:r>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The proposed solution involves replacing the Multiply-Accumulate(MAC) unit with a Wallace tree multiplier.</a:t>
            </a:r>
          </a:p>
          <a:p>
            <a:r>
              <a:rPr lang="en-US" sz="1400" b="0" i="0" dirty="0">
                <a:solidFill>
                  <a:srgbClr val="000000"/>
                </a:solidFill>
                <a:latin typeface="Arial"/>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Arial"/>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what is the proposed solution?</a:t>
            </a:r>
          </a:p>
          <a:p>
            <a:r>
              <a:rPr lang="en-US" sz="1400" b="0" i="0" dirty="0">
                <a:solidFill>
                  <a:srgbClr val="000000"/>
                </a:solidFill>
                <a:latin typeface="Arial"/>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Arial"/>
                <a:ea typeface="Arial"/>
                <a:cs typeface="Arial"/>
                <a:sym typeface="Arial" charset="0"/>
              </a:rPr>
              <a:t>SoCs</a:t>
            </a:r>
            <a:r>
              <a:rPr lang="en-US" sz="1400" b="0" i="0" dirty="0">
                <a:solidFill>
                  <a:srgbClr val="000000"/>
                </a:solidFill>
                <a:latin typeface="Arial"/>
                <a:ea typeface="Arial"/>
                <a:cs typeface="Arial"/>
                <a:sym typeface="Arial" charset="0"/>
              </a:rPr>
              <a:t>: a compute-</a:t>
            </a:r>
            <a:r>
              <a:rPr lang="en-US" sz="1400" b="0" i="0" dirty="0" err="1">
                <a:solidFill>
                  <a:srgbClr val="000000"/>
                </a:solidFill>
                <a:latin typeface="Arial"/>
                <a:ea typeface="Arial"/>
                <a:cs typeface="Arial"/>
                <a:sym typeface="Arial" charset="0"/>
              </a:rPr>
              <a:t>lite</a:t>
            </a:r>
            <a:r>
              <a:rPr lang="en-US" sz="1400" b="0" i="0" dirty="0">
                <a:solidFill>
                  <a:srgbClr val="000000"/>
                </a:solidFill>
                <a:latin typeface="Arial"/>
                <a:ea typeface="Arial"/>
                <a:cs typeface="Arial"/>
                <a:sym typeface="Arial" charset="0"/>
              </a:rPr>
              <a:t> cluster with up to 12 Xilinx Zynq-7020 chips and a more computationally intensive cluster with 5 </a:t>
            </a:r>
            <a:r>
              <a:rPr lang="en-US" sz="1400" b="0" i="0" dirty="0" err="1">
                <a:solidFill>
                  <a:srgbClr val="000000"/>
                </a:solidFill>
                <a:latin typeface="Arial"/>
                <a:ea typeface="Arial"/>
                <a:cs typeface="Arial"/>
                <a:sym typeface="Arial" charset="0"/>
              </a:rPr>
              <a:t>Zynq</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UltraScale</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MPSoC</a:t>
            </a:r>
            <a:r>
              <a:rPr lang="en-US" sz="1400" b="0" i="0" dirty="0">
                <a:solidFill>
                  <a:srgbClr val="000000"/>
                </a:solidFill>
                <a:latin typeface="Arial"/>
                <a:ea typeface="Arial"/>
                <a:cs typeface="Arial"/>
                <a:sym typeface="Arial" charset="0"/>
              </a:rPr>
              <a:t> platforms. These FPGAs are interconnected through an Ethernet switch.</a:t>
            </a:r>
          </a:p>
          <a:p>
            <a:r>
              <a:rPr lang="en-US" sz="1400" b="0" i="0" dirty="0">
                <a:solidFill>
                  <a:srgbClr val="000000"/>
                </a:solidFill>
                <a:latin typeface="Arial"/>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Arial"/>
                <a:ea typeface="Arial"/>
                <a:cs typeface="Arial"/>
                <a:sym typeface="Arial" charset="0"/>
              </a:rPr>
              <a:t>optimizable</a:t>
            </a:r>
            <a:r>
              <a:rPr lang="en-US" sz="1400" b="0" i="0" dirty="0">
                <a:solidFill>
                  <a:srgbClr val="000000"/>
                </a:solidFill>
                <a:latin typeface="Arial"/>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Arial"/>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17</a:t>
            </a:fld>
            <a:endParaRPr lang="en-US" sz="1400">
              <a:latin typeface="Arial" charset="0"/>
              <a:cs typeface="Arial" charset="0"/>
              <a:sym typeface="Arial" charset="0"/>
            </a:endParaRPr>
          </a:p>
        </p:txBody>
      </p:sp>
    </p:spTree>
    <p:extLst>
      <p:ext uri="{BB962C8B-B14F-4D97-AF65-F5344CB8AC3E}">
        <p14:creationId xmlns:p14="http://schemas.microsoft.com/office/powerpoint/2010/main" val="7971581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18</a:t>
            </a:fld>
            <a:endParaRPr lang="en-US" sz="1400">
              <a:latin typeface="Arial" charset="0"/>
              <a:cs typeface="Arial" charset="0"/>
              <a:sym typeface="Arial" charset="0"/>
            </a:endParaRPr>
          </a:p>
        </p:txBody>
      </p:sp>
    </p:spTree>
    <p:extLst>
      <p:ext uri="{BB962C8B-B14F-4D97-AF65-F5344CB8AC3E}">
        <p14:creationId xmlns:p14="http://schemas.microsoft.com/office/powerpoint/2010/main" val="1234259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FPGA vs. ASIC in deep learning: performance and area costs.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comparison of three CNN architectures on both platforms.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Potential FPGA architectural modifications for efficiency.</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Focus on FPGA vs. ASIC efficiency in CNN inference.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field and results comparison.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Discussion of FPGA advantages and drawbacks in deep learning.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19</a:t>
            </a:fld>
            <a:endParaRPr lang="en-US" sz="1400">
              <a:latin typeface="Arial" charset="0"/>
              <a:cs typeface="Arial" charset="0"/>
              <a:sym typeface="Arial" charset="0"/>
            </a:endParaRPr>
          </a:p>
        </p:txBody>
      </p:sp>
    </p:spTree>
    <p:extLst>
      <p:ext uri="{BB962C8B-B14F-4D97-AF65-F5344CB8AC3E}">
        <p14:creationId xmlns:p14="http://schemas.microsoft.com/office/powerpoint/2010/main" val="2533245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5842" name="Google Shape;239;p4:notes"/>
          <p:cNvSpPr>
            <a:spLocks noGrp="1" noRot="1" noChangeAspect="1" noTextEdit="1"/>
          </p:cNvSpPr>
          <p:nvPr>
            <p:ph type="sldImg" idx="2"/>
          </p:nvPr>
        </p:nvSpPr>
        <p:spPr>
          <a:noFill/>
          <a:ln cap="flat"/>
        </p:spPr>
      </p:sp>
      <p:sp>
        <p:nvSpPr>
          <p:cNvPr id="35843" name="Google Shape;240;p4:notes"/>
          <p:cNvSpPr txBox="1">
            <a:spLocks noGrp="1"/>
          </p:cNvSpPr>
          <p:nvPr>
            <p:ph type="body" idx="1"/>
          </p:nvPr>
        </p:nvSpPr>
        <p:spPr>
          <a:noFill/>
          <a:ln/>
        </p:spPr>
        <p:txBody>
          <a:bodyPr/>
          <a:lstStyle/>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In this presentation this are our contents:</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First we will explore Deep learning, a cornerstone of artificial intelligence, powers applications from image recognition to natural language processing. </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Then we will explore versatile technologies such as Field Programmable Gate Arrays (FPGAs) known for adaptability, custom-designed Application-Specific Integrated Circuits (ASICs) offering high performance, and Graphics Processing Units (GPUs) known for parallel processing. Additionally, we'll uncover the innovative Silicon Large Grain Objects (</a:t>
            </a:r>
            <a:r>
              <a:rPr lang="en-US" sz="2000" b="0" i="0" dirty="0" err="1">
                <a:solidFill>
                  <a:srgbClr val="374151"/>
                </a:solidFill>
                <a:effectLst/>
                <a:latin typeface="+mj-lt"/>
              </a:rPr>
              <a:t>SiLaGO</a:t>
            </a:r>
            <a:r>
              <a:rPr lang="en-US" sz="2000" b="0" i="0" dirty="0">
                <a:solidFill>
                  <a:srgbClr val="374151"/>
                </a:solidFill>
                <a:effectLst/>
                <a:latin typeface="+mj-lt"/>
              </a:rPr>
              <a:t>).</a:t>
            </a:r>
            <a:endParaRPr lang="en-US" sz="1700" dirty="0">
              <a:latin typeface="+mj-lt"/>
              <a:cs typeface="Calibri" pitchFamily="34" charset="0"/>
              <a:sym typeface="Calibri" pitchFamily="34" charset="0"/>
            </a:endParaRPr>
          </a:p>
        </p:txBody>
      </p:sp>
      <p:sp>
        <p:nvSpPr>
          <p:cNvPr id="35844" name="Google Shape;241;p4:notes"/>
          <p:cNvSpPr>
            <a:spLocks noGrp="1"/>
          </p:cNvSpPr>
          <p:nvPr>
            <p:ph type="sldNum" sz="quarter" idx="12"/>
          </p:nvPr>
        </p:nvSpPr>
        <p:spPr>
          <a:noFill/>
        </p:spPr>
        <p:txBody>
          <a:bodyPr/>
          <a:lstStyle/>
          <a:p>
            <a:fld id="{E389993C-92BC-49A3-8341-025743ADEAC9}" type="slidenum">
              <a:rPr lang="en-CA" sz="1400">
                <a:latin typeface="Arial" charset="0"/>
                <a:cs typeface="Arial" charset="0"/>
                <a:sym typeface="Arial" charset="0"/>
              </a:rPr>
              <a:pPr/>
              <a:t>2</a:t>
            </a:fld>
            <a:endParaRPr lang="en-US" sz="1400">
              <a:latin typeface="Arial" charset="0"/>
              <a:cs typeface="Arial" charset="0"/>
              <a:sym typeface="Arial"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20</a:t>
            </a:fld>
            <a:endParaRPr lang="en-US" sz="1400">
              <a:latin typeface="Arial" charset="0"/>
              <a:cs typeface="Arial" charset="0"/>
              <a:sym typeface="Arial" charset="0"/>
            </a:endParaRPr>
          </a:p>
        </p:txBody>
      </p:sp>
    </p:spTree>
    <p:extLst>
      <p:ext uri="{BB962C8B-B14F-4D97-AF65-F5344CB8AC3E}">
        <p14:creationId xmlns:p14="http://schemas.microsoft.com/office/powerpoint/2010/main" val="3580610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21</a:t>
            </a:fld>
            <a:endParaRPr lang="en-US" sz="1400">
              <a:latin typeface="Arial" charset="0"/>
              <a:cs typeface="Arial" charset="0"/>
              <a:sym typeface="Arial" charset="0"/>
            </a:endParaRPr>
          </a:p>
        </p:txBody>
      </p:sp>
    </p:spTree>
    <p:extLst>
      <p:ext uri="{BB962C8B-B14F-4D97-AF65-F5344CB8AC3E}">
        <p14:creationId xmlns:p14="http://schemas.microsoft.com/office/powerpoint/2010/main" val="964620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Challenge: High energy consumption and latency in deep learning computations.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Solution: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DeepOpt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an optimization framework for ASIC-based systolic hardware accelerators.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Goal: Optimize energy and latency through layer-specific and hardware-specific scheduling.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Problem: Scheduling computations in each layer of a CNN on a DL accelerator.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Difficulty: Numerous parameters, limited hardware resources, and variable factors.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Impact: Decisions affect energy and throughput due to memory transaction bottlenecks.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22</a:t>
            </a:fld>
            <a:endParaRPr lang="en-US" sz="1400">
              <a:latin typeface="Arial" charset="0"/>
              <a:cs typeface="Arial" charset="0"/>
              <a:sym typeface="Arial" charset="0"/>
            </a:endParaRPr>
          </a:p>
        </p:txBody>
      </p:sp>
    </p:spTree>
    <p:extLst>
      <p:ext uri="{BB962C8B-B14F-4D97-AF65-F5344CB8AC3E}">
        <p14:creationId xmlns:p14="http://schemas.microsoft.com/office/powerpoint/2010/main" val="950980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23</a:t>
            </a:fld>
            <a:endParaRPr lang="en-US" sz="1400">
              <a:latin typeface="Arial" charset="0"/>
              <a:cs typeface="Arial" charset="0"/>
              <a:sym typeface="Arial" charset="0"/>
            </a:endParaRPr>
          </a:p>
        </p:txBody>
      </p:sp>
    </p:spTree>
    <p:extLst>
      <p:ext uri="{BB962C8B-B14F-4D97-AF65-F5344CB8AC3E}">
        <p14:creationId xmlns:p14="http://schemas.microsoft.com/office/powerpoint/2010/main" val="2937514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24</a:t>
            </a:fld>
            <a:endParaRPr lang="en-US" sz="1400">
              <a:latin typeface="Arial" charset="0"/>
              <a:cs typeface="Arial" charset="0"/>
              <a:sym typeface="Arial" charset="0"/>
            </a:endParaRPr>
          </a:p>
        </p:txBody>
      </p:sp>
    </p:spTree>
    <p:extLst>
      <p:ext uri="{BB962C8B-B14F-4D97-AF65-F5344CB8AC3E}">
        <p14:creationId xmlns:p14="http://schemas.microsoft.com/office/powerpoint/2010/main" val="229771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890" name="Google Shape;277;p3:notes"/>
          <p:cNvSpPr>
            <a:spLocks noGrp="1" noRot="1" noChangeAspect="1" noTextEdit="1"/>
          </p:cNvSpPr>
          <p:nvPr>
            <p:ph type="sldImg" idx="2"/>
          </p:nvPr>
        </p:nvSpPr>
        <p:spPr>
          <a:noFill/>
          <a:ln cap="flat"/>
        </p:spPr>
      </p:sp>
      <p:sp>
        <p:nvSpPr>
          <p:cNvPr id="37891" name="Google Shape;278;p3:notes"/>
          <p:cNvSpPr txBox="1">
            <a:spLocks noGrp="1"/>
          </p:cNvSpPr>
          <p:nvPr>
            <p:ph type="body" idx="1"/>
          </p:nvPr>
        </p:nvSpPr>
        <p:spPr>
          <a:noFill/>
          <a:ln/>
        </p:spPr>
        <p:txBody>
          <a:bodyPr/>
          <a:lstStyle/>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br>
              <a:rPr lang="en-US" sz="2000" dirty="0">
                <a:latin typeface="+mj-lt"/>
              </a:rPr>
            </a:br>
            <a:r>
              <a:rPr lang="en-US" sz="2000" b="0" i="0" dirty="0">
                <a:solidFill>
                  <a:srgbClr val="374151"/>
                </a:solidFill>
                <a:effectLst/>
                <a:latin typeface="+mj-lt"/>
              </a:rPr>
              <a:t>"Deep learning, a subset of artificial intelligence, empowers machines to learn and make decisions by mimicking the intricate neural networks of the human brain, revolutionizing the way we approach complex problem-solving.“</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A Deep learning Network should have 3 different layer Input layer, Hidden layer, and output layer</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dirty="0">
                <a:solidFill>
                  <a:srgbClr val="363837"/>
                </a:solidFill>
                <a:latin typeface="+mj-lt"/>
                <a:sym typeface="Roboto" charset="0"/>
              </a:rPr>
              <a:t>The hidden layer may composed of multiple layers of nodes that receive input from other layers and produce an output until a final result is reached</a:t>
            </a:r>
            <a:r>
              <a:rPr lang="en-US" sz="1600" dirty="0">
                <a:latin typeface="+mj-lt"/>
              </a:rPr>
              <a:t>.</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Example of DNN:</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 there</a:t>
            </a:r>
            <a:r>
              <a:rPr lang="en-US" sz="1600" b="1" kern="0" baseline="0" dirty="0">
                <a:solidFill>
                  <a:srgbClr val="363837"/>
                </a:solidFill>
                <a:latin typeface="+mj-lt"/>
                <a:ea typeface="Roboto"/>
                <a:cs typeface="Roboto"/>
                <a:sym typeface="Roboto"/>
              </a:rPr>
              <a:t> are lots of more like Recurrent Neural Network (RNN), LSTM, different type of VGG and </a:t>
            </a:r>
            <a:r>
              <a:rPr lang="en-US" sz="1600" b="1" kern="0" baseline="0" dirty="0" err="1">
                <a:solidFill>
                  <a:srgbClr val="363837"/>
                </a:solidFill>
                <a:latin typeface="+mj-lt"/>
                <a:ea typeface="Roboto"/>
                <a:cs typeface="Roboto"/>
                <a:sym typeface="Roboto"/>
              </a:rPr>
              <a:t>etc</a:t>
            </a: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Consist of :</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But different NL</a:t>
            </a:r>
            <a:r>
              <a:rPr lang="en-US" sz="1600" b="1" kern="0" baseline="0" dirty="0">
                <a:solidFill>
                  <a:srgbClr val="363837"/>
                </a:solidFill>
                <a:latin typeface="+mj-lt"/>
                <a:ea typeface="Roboto"/>
                <a:cs typeface="Roboto"/>
                <a:sym typeface="Roboto"/>
              </a:rPr>
              <a:t> have different architecture and implementation. </a:t>
            </a: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7892" name="Google Shape;279;p3:notes"/>
          <p:cNvSpPr>
            <a:spLocks noGrp="1"/>
          </p:cNvSpPr>
          <p:nvPr>
            <p:ph type="sldNum" sz="quarter" idx="12"/>
          </p:nvPr>
        </p:nvSpPr>
        <p:spPr>
          <a:noFill/>
        </p:spPr>
        <p:txBody>
          <a:bodyPr/>
          <a:lstStyle/>
          <a:p>
            <a:fld id="{92C99A56-E8CF-4323-802F-D747772DA0CA}" type="slidenum">
              <a:rPr lang="en-CA" sz="1400">
                <a:latin typeface="Arial" charset="0"/>
                <a:cs typeface="Arial" charset="0"/>
                <a:sym typeface="Arial" charset="0"/>
              </a:rPr>
              <a:pPr/>
              <a:t>3</a:t>
            </a:fld>
            <a:endParaRPr lang="en-US" sz="1400">
              <a:latin typeface="Arial" charset="0"/>
              <a:cs typeface="Arial" charset="0"/>
              <a:sym typeface="Arial"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8914" name="Google Shape;277;p3:notes"/>
          <p:cNvSpPr>
            <a:spLocks noGrp="1" noRot="1" noChangeAspect="1" noTextEdit="1"/>
          </p:cNvSpPr>
          <p:nvPr>
            <p:ph type="sldImg" idx="2"/>
          </p:nvPr>
        </p:nvSpPr>
        <p:spPr>
          <a:noFill/>
          <a:ln cap="flat"/>
        </p:spPr>
      </p:sp>
      <p:sp>
        <p:nvSpPr>
          <p:cNvPr id="38915" name="Google Shape;278;p3:notes"/>
          <p:cNvSpPr txBox="1">
            <a:spLocks noGrp="1"/>
          </p:cNvSpPr>
          <p:nvPr>
            <p:ph type="body" idx="1"/>
          </p:nvPr>
        </p:nvSpPr>
        <p:spPr>
          <a:noFill/>
          <a:ln/>
        </p:spPr>
        <p:txBody>
          <a:bodyPr/>
          <a:lstStyle/>
          <a:p>
            <a:pPr marL="0" indent="0" eaLnBrk="1" hangingPunct="1">
              <a:buSzPts val="1400"/>
            </a:pPr>
            <a:r>
              <a:rPr lang="en-US" sz="1700" dirty="0">
                <a:latin typeface="Calibri" pitchFamily="34" charset="0"/>
                <a:cs typeface="Calibri" pitchFamily="34" charset="0"/>
                <a:sym typeface="Calibri" pitchFamily="34" charset="0"/>
              </a:rPr>
              <a:t>A field-programmable gate array (FPGA) is a type of integrated circuit that can be programmed or reprogrammed  after manufacturing.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It consists … that can be configured to perform various digital functions.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FPGAs are commonly used in applications where flexibility, speed, and parallel processing capabilities are required, such as in telecommunications, automotive, aerospace, and industrial sectors.</a:t>
            </a: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8916" name="Google Shape;279;p3:notes"/>
          <p:cNvSpPr>
            <a:spLocks noGrp="1"/>
          </p:cNvSpPr>
          <p:nvPr>
            <p:ph type="sldNum" sz="quarter" idx="12"/>
          </p:nvPr>
        </p:nvSpPr>
        <p:spPr>
          <a:noFill/>
        </p:spPr>
        <p:txBody>
          <a:bodyPr/>
          <a:lstStyle/>
          <a:p>
            <a:fld id="{EB11329A-CBE8-491A-AB63-9843462714BB}" type="slidenum">
              <a:rPr lang="en-CA" sz="1400">
                <a:latin typeface="Arial" charset="0"/>
                <a:cs typeface="Arial" charset="0"/>
                <a:sym typeface="Arial" charset="0"/>
              </a:rPr>
              <a:pPr/>
              <a:t>4</a:t>
            </a:fld>
            <a:endParaRPr lang="en-US" sz="1400">
              <a:latin typeface="Arial" charset="0"/>
              <a:cs typeface="Arial" charset="0"/>
              <a:sym typeface="Arial"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9938"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algn="just" rtl="0">
              <a:spcBef>
                <a:spcPts val="0"/>
              </a:spcBef>
              <a:spcAft>
                <a:spcPts val="0"/>
              </a:spcAft>
            </a:pPr>
            <a:r>
              <a:rPr lang="en-US" sz="1800" b="0" i="0" u="none" strike="noStrike" dirty="0">
                <a:solidFill>
                  <a:srgbClr val="000000"/>
                </a:solidFill>
                <a:effectLst/>
                <a:latin typeface="+mj-lt"/>
              </a:rPr>
              <a:t>The utilization of FPGAs in deep learning design offers several notable benefits. </a:t>
            </a:r>
          </a:p>
          <a:p>
            <a:pPr algn="just" rtl="0">
              <a:spcBef>
                <a:spcPts val="0"/>
              </a:spcBef>
              <a:spcAft>
                <a:spcPts val="0"/>
              </a:spcAft>
            </a:pPr>
            <a:r>
              <a:rPr lang="en-US" sz="1800" b="0" i="0" u="none" strike="noStrike" dirty="0">
                <a:solidFill>
                  <a:srgbClr val="000000"/>
                </a:solidFill>
                <a:effectLst/>
                <a:latin typeface="+mj-lt"/>
              </a:rPr>
              <a:t>Firstly, FPGAs enable the design of neural networks in a more efficient manner compared to traditional architectures like CPUs and GPUs.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Secondly, FPGAs are inherently reconfigurable. This reconfigurability enhances the versatility of deep learning models and facilitates rapid prototyping. </a:t>
            </a:r>
          </a:p>
          <a:p>
            <a:pPr algn="just" rtl="0">
              <a:spcBef>
                <a:spcPts val="0"/>
              </a:spcBef>
              <a:spcAft>
                <a:spcPts val="0"/>
              </a:spcAft>
            </a:pPr>
            <a:r>
              <a:rPr lang="en-US" sz="1800" b="0" i="0" u="none" strike="noStrike" dirty="0">
                <a:solidFill>
                  <a:srgbClr val="000000"/>
                </a:solidFill>
                <a:effectLst/>
                <a:latin typeface="+mj-lt"/>
              </a:rPr>
              <a:t>Thirdly, FPGAs exhibit lower power consumption in comparison to CPUs and GPUs, particularly advantageous in energy-sensitive applications.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The fourth benefit lies in the flexibility of FPGAs, allowing for the implementation of diverse neural network structures.</a:t>
            </a:r>
          </a:p>
          <a:p>
            <a:pPr algn="just" rtl="0">
              <a:spcBef>
                <a:spcPts val="0"/>
              </a:spcBef>
              <a:spcAft>
                <a:spcPts val="0"/>
              </a:spcAft>
            </a:pPr>
            <a:endParaRPr lang="en-US" sz="2400" b="0" dirty="0">
              <a:effectLst/>
              <a:latin typeface="+mj-lt"/>
            </a:endParaRPr>
          </a:p>
          <a:p>
            <a:pPr algn="just" rtl="0">
              <a:spcBef>
                <a:spcPts val="0"/>
              </a:spcBef>
              <a:spcAft>
                <a:spcPts val="0"/>
              </a:spcAft>
            </a:pPr>
            <a:r>
              <a:rPr lang="en-US" sz="1800" b="0" i="0" u="none" strike="noStrike" dirty="0">
                <a:solidFill>
                  <a:srgbClr val="000000"/>
                </a:solidFill>
                <a:effectLst/>
                <a:latin typeface="+mj-lt"/>
              </a:rPr>
              <a:t>Despite GPUs and CPUs being known for their faster processing speeds, FPGAs offer distinct advantages that make them a compelling choice for certain applications. FPGAs, not necessarily as fast as GPUs or CPUs in terms of clock frequency, </a:t>
            </a:r>
          </a:p>
          <a:p>
            <a:pPr algn="just" rtl="0">
              <a:spcBef>
                <a:spcPts val="0"/>
              </a:spcBef>
              <a:spcAft>
                <a:spcPts val="0"/>
              </a:spcAft>
            </a:pPr>
            <a:r>
              <a:rPr lang="en-US" sz="1800" b="0" i="0" u="none" strike="noStrike" dirty="0">
                <a:solidFill>
                  <a:srgbClr val="000000"/>
                </a:solidFill>
                <a:effectLst/>
                <a:latin typeface="+mj-lt"/>
              </a:rPr>
              <a:t>But they are able to execute operations in a few clock periods. This efficiency allows FPGAs to achieve competitive performance in real-time data processing.</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39940" name="Google Shape;279;p3:notes"/>
          <p:cNvSpPr>
            <a:spLocks noGrp="1"/>
          </p:cNvSpPr>
          <p:nvPr>
            <p:ph type="sldNum" sz="quarter" idx="12"/>
          </p:nvPr>
        </p:nvSpPr>
        <p:spPr>
          <a:noFill/>
        </p:spPr>
        <p:txBody>
          <a:bodyPr/>
          <a:lstStyle/>
          <a:p>
            <a:fld id="{12A5C60C-B911-4CC2-AE81-972F7F481D12}" type="slidenum">
              <a:rPr lang="en-CA" sz="1400">
                <a:latin typeface="Arial" charset="0"/>
                <a:cs typeface="Arial" charset="0"/>
                <a:sym typeface="Arial" charset="0"/>
              </a:rPr>
              <a:pPr/>
              <a:t>5</a:t>
            </a:fld>
            <a:endParaRPr lang="en-US" sz="1400">
              <a:latin typeface="Arial" charset="0"/>
              <a:cs typeface="Arial" charset="0"/>
              <a:sym typeface="Arial"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62"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1) Reconfigurable Cost:</a:t>
            </a:r>
          </a:p>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2) Programming Difficulty:</a:t>
            </a:r>
          </a:p>
          <a:p>
            <a:pPr marL="0" indent="0" eaLnBrk="1" fontAlgn="auto" hangingPunct="1">
              <a:spcBef>
                <a:spcPts val="0"/>
              </a:spcBef>
              <a:spcAft>
                <a:spcPts val="0"/>
              </a:spcAft>
              <a:buSzPts val="1400"/>
              <a:buFont typeface="Arial"/>
              <a:buNone/>
              <a:defRPr/>
            </a:pPr>
            <a:endParaRPr lang="en-US" sz="1700" dirty="0">
              <a:solidFill>
                <a:schemeClr val="dk1"/>
              </a:solidFill>
              <a:latin typeface="+mj-lt"/>
              <a:ea typeface="Calibri"/>
              <a:cs typeface="Calibri"/>
              <a:sym typeface="Calibri"/>
            </a:endParaRPr>
          </a:p>
          <a:p>
            <a:pPr algn="just" rtl="0">
              <a:spcBef>
                <a:spcPts val="0"/>
              </a:spcBef>
              <a:spcAft>
                <a:spcPts val="1500"/>
              </a:spcAft>
            </a:pPr>
            <a:r>
              <a:rPr lang="en-US" sz="1800" b="0" i="0" u="none" strike="noStrike" dirty="0">
                <a:solidFill>
                  <a:srgbClr val="000000"/>
                </a:solidFill>
                <a:effectLst/>
                <a:latin typeface="+mj-lt"/>
              </a:rPr>
              <a:t>While FPGAs offer various benefits in terms of reconfigurability and flexibility, there are also notable drawbacks associated with their usage. </a:t>
            </a:r>
          </a:p>
          <a:p>
            <a:pPr algn="just" rtl="0">
              <a:spcBef>
                <a:spcPts val="0"/>
              </a:spcBef>
              <a:spcAft>
                <a:spcPts val="1500"/>
              </a:spcAft>
            </a:pPr>
            <a:endParaRPr lang="en-US" sz="1800" b="0" i="0" u="none" strike="noStrike" dirty="0">
              <a:solidFill>
                <a:srgbClr val="000000"/>
              </a:solidFill>
              <a:effectLst/>
              <a:latin typeface="+mj-lt"/>
            </a:endParaRPr>
          </a:p>
          <a:p>
            <a:pPr algn="just" rtl="0">
              <a:spcBef>
                <a:spcPts val="0"/>
              </a:spcBef>
              <a:spcAft>
                <a:spcPts val="1500"/>
              </a:spcAft>
            </a:pPr>
            <a:r>
              <a:rPr lang="en-US" sz="1800" b="0" i="0" u="none" strike="noStrike" dirty="0">
                <a:solidFill>
                  <a:srgbClr val="000000"/>
                </a:solidFill>
                <a:effectLst/>
                <a:latin typeface="+mj-lt"/>
              </a:rPr>
              <a:t>Firstly, the reconfigurable nature of FPGAs introduces a cost factor. The development and manufacturing of reconfigurable hardware can be more expensive compared to fixed architectures like CPUs or GPUs, impacting the overall cost of FPGA-based solutions.</a:t>
            </a:r>
          </a:p>
          <a:p>
            <a:pPr algn="just" rtl="0">
              <a:spcBef>
                <a:spcPts val="0"/>
              </a:spcBef>
              <a:spcAft>
                <a:spcPts val="1500"/>
              </a:spcAft>
            </a:pPr>
            <a:r>
              <a:rPr lang="en-US" sz="1800" b="0" i="0" u="none" strike="noStrike" dirty="0">
                <a:solidFill>
                  <a:srgbClr val="000000"/>
                </a:solidFill>
                <a:effectLst/>
                <a:latin typeface="+mj-lt"/>
              </a:rPr>
              <a:t> </a:t>
            </a:r>
            <a:endParaRPr lang="en-US" sz="2400" b="0" dirty="0">
              <a:effectLst/>
              <a:latin typeface="+mj-lt"/>
            </a:endParaRPr>
          </a:p>
          <a:p>
            <a:pPr algn="just" rtl="0">
              <a:spcBef>
                <a:spcPts val="1500"/>
              </a:spcBef>
              <a:spcAft>
                <a:spcPts val="1500"/>
              </a:spcAft>
            </a:pPr>
            <a:r>
              <a:rPr lang="en-US" sz="1800" b="0" i="0" u="none" strike="noStrike" dirty="0">
                <a:solidFill>
                  <a:srgbClr val="000000"/>
                </a:solidFill>
                <a:effectLst/>
                <a:latin typeface="+mj-lt"/>
              </a:rPr>
              <a:t>Secondly, programming FPGAs can be challenging. Programming difficulties can arise from the complexity of optimizing and mapping algorithms onto the FPGA architecture. This can potentially create a barrier for software developers less familiar with hardware-level programming, limiting the broader adoption of FPGA technology.</a:t>
            </a:r>
          </a:p>
          <a:p>
            <a:pPr algn="just" rtl="0">
              <a:spcBef>
                <a:spcPts val="1500"/>
              </a:spcBef>
              <a:spcAft>
                <a:spcPts val="1500"/>
              </a:spcAft>
            </a:pPr>
            <a:endParaRPr lang="en-US" sz="2400" b="0" dirty="0">
              <a:effectLst/>
              <a:latin typeface="+mj-lt"/>
            </a:endParaRPr>
          </a:p>
          <a:p>
            <a:pPr algn="just" rtl="0">
              <a:spcBef>
                <a:spcPts val="1500"/>
              </a:spcBef>
              <a:spcAft>
                <a:spcPts val="0"/>
              </a:spcAft>
            </a:pPr>
            <a:r>
              <a:rPr lang="en-US" sz="1800" b="0" i="0" u="none" strike="noStrike" dirty="0">
                <a:solidFill>
                  <a:srgbClr val="000000"/>
                </a:solidFill>
                <a:effectLst/>
                <a:latin typeface="+mj-lt"/>
              </a:rPr>
              <a:t>Addressing these drawbacks involves finding ways to mitigate reconfigurable cost challenges and simplifying the programming process to make FPGAs more accessible to a wider range of developers.</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40964" name="Google Shape;279;p3:notes"/>
          <p:cNvSpPr>
            <a:spLocks noGrp="1"/>
          </p:cNvSpPr>
          <p:nvPr>
            <p:ph type="sldNum" sz="quarter" idx="12"/>
          </p:nvPr>
        </p:nvSpPr>
        <p:spPr>
          <a:noFill/>
        </p:spPr>
        <p:txBody>
          <a:bodyPr/>
          <a:lstStyle/>
          <a:p>
            <a:fld id="{8C8C503B-2D1B-48FA-88FE-F92FF2381297}" type="slidenum">
              <a:rPr lang="en-CA" sz="1400">
                <a:latin typeface="Arial" charset="0"/>
                <a:cs typeface="Arial" charset="0"/>
                <a:sym typeface="Arial" charset="0"/>
              </a:rPr>
              <a:pPr/>
              <a:t>6</a:t>
            </a:fld>
            <a:endParaRPr lang="en-US" sz="1400">
              <a:latin typeface="Arial" charset="0"/>
              <a:cs typeface="Arial" charset="0"/>
              <a:sym typeface="Arial"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7</a:t>
            </a:fld>
            <a:endParaRPr lang="en-US" sz="1400">
              <a:latin typeface="Arial" charset="0"/>
              <a:cs typeface="Arial" charset="0"/>
              <a:sym typeface="Arial"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The paper presents the implementation of a binary neural network (BNN) on Xilinx FPGA for real-time object recognition.</a:t>
            </a:r>
          </a:p>
          <a:p>
            <a:pPr marL="0" indent="0" eaLnBrk="1" hangingPunct="1">
              <a:buSzPts val="1400"/>
            </a:pPr>
            <a:endParaRPr lang="en-CA" sz="1800" dirty="0">
              <a:latin typeface="+mn-lt"/>
              <a:cs typeface="Arial" charset="0"/>
              <a:sym typeface="Roboto" charset="0"/>
            </a:endParaRPr>
          </a:p>
          <a:p>
            <a:pPr marL="0" indent="0" eaLnBrk="1" hangingPunct="1">
              <a:buSzPts val="1400"/>
            </a:pPr>
            <a:r>
              <a:rPr lang="en-CA" sz="1800" dirty="0">
                <a:latin typeface="+mn-lt"/>
                <a:cs typeface="Arial" charset="0"/>
                <a:sym typeface="Roboto" charset="0"/>
              </a:rPr>
              <a:t>Problem Researcher try to solve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GPUs are not fit for embedded applications, because they are power hungry. As a result, many researchers investigated ways o implement deep neural networks on low power hardware[9], [10], [12]. This paper modifies binarized neural network to be hardware compatible and implements it on Xilinx FPGA.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 </a:t>
            </a:r>
            <a:r>
              <a:rPr lang="en-CA" sz="1800" dirty="0">
                <a:solidFill>
                  <a:schemeClr val="bg1"/>
                </a:solidFill>
                <a:latin typeface="Roboto" charset="0"/>
                <a:cs typeface="Arial" charset="0"/>
                <a:sym typeface="Roboto" charset="0"/>
              </a:rPr>
              <a:t>- </a:t>
            </a:r>
            <a:r>
              <a:rPr lang="en-CA" sz="18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800" b="0" dirty="0">
                <a:solidFill>
                  <a:schemeClr val="bg1"/>
                </a:solidFill>
                <a:latin typeface="Roboto" charset="0"/>
                <a:cs typeface="Arial" charset="0"/>
                <a:sym typeface="Roboto" charset="0"/>
              </a:rPr>
              <a:t>  - Dataset : CIFAR-10</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8</a:t>
            </a:fld>
            <a:endParaRPr lang="en-US" sz="1400">
              <a:latin typeface="Arial" charset="0"/>
              <a:cs typeface="Arial" charset="0"/>
              <a:sym typeface="Arial"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endParaRPr lang="en-CA" sz="1700" dirty="0">
              <a:solidFill>
                <a:srgbClr val="FFFFFF"/>
              </a:solidFill>
              <a:latin typeface="Roboto" charset="0"/>
              <a:ea typeface="Roboto" charset="0"/>
              <a:cs typeface="Roboto" charset="0"/>
              <a:sym typeface="Roboto" charset="0"/>
            </a:endParaRPr>
          </a:p>
          <a:p>
            <a:pPr marL="0" indent="0" eaLnBrk="1" hangingPunct="1">
              <a:buSzPts val="1400"/>
            </a:pPr>
            <a:r>
              <a:rPr lang="en-US" sz="1800" b="0" i="0" u="none" strike="noStrike" dirty="0">
                <a:solidFill>
                  <a:srgbClr val="000000"/>
                </a:solidFill>
                <a:effectLst/>
                <a:latin typeface="Roboto" panose="02000000000000000000" pitchFamily="2" charset="0"/>
              </a:rPr>
              <a:t>Architecture realization of the first layer is shown here. </a:t>
            </a:r>
          </a:p>
          <a:p>
            <a:pPr marL="0" indent="0" eaLnBrk="1" hangingPunct="1">
              <a:buSzPts val="1400"/>
            </a:pPr>
            <a:r>
              <a:rPr lang="en-US" sz="1800" b="0" i="0" u="none" strike="noStrike" dirty="0">
                <a:solidFill>
                  <a:srgbClr val="000000"/>
                </a:solidFill>
                <a:effectLst/>
                <a:latin typeface="Roboto" panose="02000000000000000000" pitchFamily="2" charset="0"/>
              </a:rPr>
              <a:t>RGB data is provided as input</a:t>
            </a:r>
          </a:p>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feature maps when N kernels of size 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interacts with RGB input image. Number of output feature maps are equal to number of kernels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9</a:t>
            </a:fld>
            <a:endParaRPr lang="en-US" sz="1400">
              <a:latin typeface="Arial" charset="0"/>
              <a:cs typeface="Arial" charset="0"/>
              <a:sym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Dark">
  <p:cSld name="Title Slide - Dar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 Pics + Captions - Dark">
  <p:cSld name="4 Pics + Captions - Dark">
    <p:spTree>
      <p:nvGrpSpPr>
        <p:cNvPr id="1" name="Shape 59"/>
        <p:cNvGrpSpPr/>
        <p:nvPr/>
      </p:nvGrpSpPr>
      <p:grpSpPr>
        <a:xfrm>
          <a:off x="0" y="0"/>
          <a:ext cx="0" cy="0"/>
          <a:chOff x="0" y="0"/>
          <a:chExt cx="0" cy="0"/>
        </a:xfrm>
      </p:grpSpPr>
      <p:pic>
        <p:nvPicPr>
          <p:cNvPr id="14" name="Google Shape;67;p12"/>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5" name="Google Shape;68;p12"/>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60" name="Google Shape;60;p12"/>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61" name="Google Shape;61;p12"/>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Google Shape;62;p12"/>
          <p:cNvSpPr>
            <a:spLocks noGrp="1"/>
          </p:cNvSpPr>
          <p:nvPr>
            <p:ph type="pic" idx="2"/>
          </p:nvPr>
        </p:nvSpPr>
        <p:spPr>
          <a:xfrm>
            <a:off x="620716" y="1545563"/>
            <a:ext cx="1382700" cy="1373700"/>
          </a:xfrm>
          <a:prstGeom prst="rect">
            <a:avLst/>
          </a:prstGeom>
          <a:noFill/>
          <a:ln>
            <a:noFill/>
          </a:ln>
        </p:spPr>
      </p:sp>
      <p:sp>
        <p:nvSpPr>
          <p:cNvPr id="63" name="Google Shape;63;p12"/>
          <p:cNvSpPr txBox="1">
            <a:spLocks noGrp="1"/>
          </p:cNvSpPr>
          <p:nvPr>
            <p:ph type="body" idx="3"/>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4" name="Google Shape;64;p12"/>
          <p:cNvSpPr txBox="1">
            <a:spLocks noGrp="1"/>
          </p:cNvSpPr>
          <p:nvPr>
            <p:ph type="body" idx="4"/>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 name="Google Shape;65;p12"/>
          <p:cNvSpPr txBox="1">
            <a:spLocks noGrp="1"/>
          </p:cNvSpPr>
          <p:nvPr>
            <p:ph type="body" idx="5"/>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 name="Google Shape;66;p12"/>
          <p:cNvSpPr txBox="1">
            <a:spLocks noGrp="1"/>
          </p:cNvSpPr>
          <p:nvPr>
            <p:ph type="body" idx="6"/>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Google Shape;69;p12"/>
          <p:cNvSpPr>
            <a:spLocks noGrp="1"/>
          </p:cNvSpPr>
          <p:nvPr>
            <p:ph type="pic" idx="7"/>
          </p:nvPr>
        </p:nvSpPr>
        <p:spPr>
          <a:xfrm>
            <a:off x="620716" y="3072139"/>
            <a:ext cx="1382700" cy="1373700"/>
          </a:xfrm>
          <a:prstGeom prst="rect">
            <a:avLst/>
          </a:prstGeom>
          <a:noFill/>
          <a:ln>
            <a:noFill/>
          </a:ln>
        </p:spPr>
      </p:sp>
      <p:sp>
        <p:nvSpPr>
          <p:cNvPr id="70" name="Google Shape;70;p12"/>
          <p:cNvSpPr>
            <a:spLocks noGrp="1"/>
          </p:cNvSpPr>
          <p:nvPr>
            <p:ph type="pic" idx="8"/>
          </p:nvPr>
        </p:nvSpPr>
        <p:spPr>
          <a:xfrm>
            <a:off x="4773614" y="1545563"/>
            <a:ext cx="1382700" cy="1373700"/>
          </a:xfrm>
          <a:prstGeom prst="rect">
            <a:avLst/>
          </a:prstGeom>
          <a:noFill/>
          <a:ln>
            <a:noFill/>
          </a:ln>
        </p:spPr>
      </p:sp>
      <p:sp>
        <p:nvSpPr>
          <p:cNvPr id="71" name="Google Shape;71;p12"/>
          <p:cNvSpPr>
            <a:spLocks noGrp="1"/>
          </p:cNvSpPr>
          <p:nvPr>
            <p:ph type="pic" idx="9"/>
          </p:nvPr>
        </p:nvSpPr>
        <p:spPr>
          <a:xfrm>
            <a:off x="4773614" y="3072139"/>
            <a:ext cx="1382700" cy="1373700"/>
          </a:xfrm>
          <a:prstGeom prst="rect">
            <a:avLst/>
          </a:prstGeom>
          <a:noFill/>
          <a:ln>
            <a:noFill/>
          </a:ln>
        </p:spPr>
      </p:sp>
      <p:sp>
        <p:nvSpPr>
          <p:cNvPr id="72" name="Google Shape;72;p12"/>
          <p:cNvSpPr txBox="1">
            <a:spLocks noGrp="1"/>
          </p:cNvSpPr>
          <p:nvPr>
            <p:ph type="body" idx="1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Google Shape;73;p12"/>
          <p:cNvSpPr txBox="1">
            <a:spLocks noGrp="1"/>
          </p:cNvSpPr>
          <p:nvPr>
            <p:ph type="body" idx="1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Pics + Captions - Dark">
  <p:cSld name="3 Pics + Captions - Dark">
    <p:spTree>
      <p:nvGrpSpPr>
        <p:cNvPr id="1" name="Shape 74"/>
        <p:cNvGrpSpPr/>
        <p:nvPr/>
      </p:nvGrpSpPr>
      <p:grpSpPr>
        <a:xfrm>
          <a:off x="0" y="0"/>
          <a:ext cx="0" cy="0"/>
          <a:chOff x="0" y="0"/>
          <a:chExt cx="0" cy="0"/>
        </a:xfrm>
      </p:grpSpPr>
      <p:pic>
        <p:nvPicPr>
          <p:cNvPr id="13" name="Google Shape;84;p13"/>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85;p13"/>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75" name="Google Shape;75;p13"/>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76" name="Google Shape;76;p13"/>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13"/>
          <p:cNvSpPr>
            <a:spLocks noGrp="1"/>
          </p:cNvSpPr>
          <p:nvPr>
            <p:ph type="pic" idx="2"/>
          </p:nvPr>
        </p:nvSpPr>
        <p:spPr>
          <a:xfrm>
            <a:off x="628135" y="2117712"/>
            <a:ext cx="1787100" cy="1760400"/>
          </a:xfrm>
          <a:prstGeom prst="rect">
            <a:avLst/>
          </a:prstGeom>
          <a:noFill/>
          <a:ln>
            <a:noFill/>
          </a:ln>
        </p:spPr>
      </p:sp>
      <p:sp>
        <p:nvSpPr>
          <p:cNvPr id="78" name="Google Shape;78;p13"/>
          <p:cNvSpPr>
            <a:spLocks noGrp="1"/>
          </p:cNvSpPr>
          <p:nvPr>
            <p:ph type="pic" idx="3"/>
          </p:nvPr>
        </p:nvSpPr>
        <p:spPr>
          <a:xfrm>
            <a:off x="3572438" y="2117712"/>
            <a:ext cx="1787100" cy="1760400"/>
          </a:xfrm>
          <a:prstGeom prst="rect">
            <a:avLst/>
          </a:prstGeom>
          <a:noFill/>
          <a:ln>
            <a:noFill/>
          </a:ln>
        </p:spPr>
      </p:sp>
      <p:sp>
        <p:nvSpPr>
          <p:cNvPr id="79" name="Google Shape;79;p13"/>
          <p:cNvSpPr>
            <a:spLocks noGrp="1"/>
          </p:cNvSpPr>
          <p:nvPr>
            <p:ph type="pic" idx="4"/>
          </p:nvPr>
        </p:nvSpPr>
        <p:spPr>
          <a:xfrm>
            <a:off x="6293481" y="2117712"/>
            <a:ext cx="1787100" cy="1760400"/>
          </a:xfrm>
          <a:prstGeom prst="rect">
            <a:avLst/>
          </a:prstGeom>
          <a:noFill/>
          <a:ln>
            <a:noFill/>
          </a:ln>
        </p:spPr>
      </p:sp>
      <p:sp>
        <p:nvSpPr>
          <p:cNvPr id="80" name="Google Shape;80;p13"/>
          <p:cNvSpPr txBox="1">
            <a:spLocks noGrp="1"/>
          </p:cNvSpPr>
          <p:nvPr>
            <p:ph type="body" idx="5"/>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13"/>
          <p:cNvSpPr txBox="1">
            <a:spLocks noGrp="1"/>
          </p:cNvSpPr>
          <p:nvPr>
            <p:ph type="body" idx="6"/>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2" name="Google Shape;82;p13"/>
          <p:cNvSpPr txBox="1">
            <a:spLocks noGrp="1"/>
          </p:cNvSpPr>
          <p:nvPr>
            <p:ph type="body" idx="7"/>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13"/>
          <p:cNvSpPr txBox="1">
            <a:spLocks noGrp="1"/>
          </p:cNvSpPr>
          <p:nvPr>
            <p:ph type="body" idx="8"/>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6" name="Google Shape;86;p13"/>
          <p:cNvSpPr txBox="1">
            <a:spLocks noGrp="1"/>
          </p:cNvSpPr>
          <p:nvPr>
            <p:ph type="body" idx="9"/>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7" name="Google Shape;87;p13"/>
          <p:cNvSpPr txBox="1">
            <a:spLocks noGrp="1"/>
          </p:cNvSpPr>
          <p:nvPr>
            <p:ph type="body" idx="1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ull Pic + top text">
  <p:cSld name="Full Pic + top text">
    <p:spTree>
      <p:nvGrpSpPr>
        <p:cNvPr id="1" name="Shape 88"/>
        <p:cNvGrpSpPr/>
        <p:nvPr/>
      </p:nvGrpSpPr>
      <p:grpSpPr>
        <a:xfrm>
          <a:off x="0" y="0"/>
          <a:ext cx="0" cy="0"/>
          <a:chOff x="0" y="0"/>
          <a:chExt cx="0" cy="0"/>
        </a:xfrm>
      </p:grpSpPr>
      <p:sp>
        <p:nvSpPr>
          <p:cNvPr id="5" name="Google Shape;89;p14"/>
          <p:cNvSpPr>
            <a:spLocks noChangeArrowheads="1"/>
          </p:cNvSpPr>
          <p:nvPr/>
        </p:nvSpPr>
        <p:spPr bwMode="auto">
          <a:xfrm>
            <a:off x="-30163" y="-22225"/>
            <a:ext cx="9242426" cy="5211763"/>
          </a:xfrm>
          <a:prstGeom prst="rect">
            <a:avLst/>
          </a:prstGeom>
          <a:solidFill>
            <a:schemeClr val="bg1"/>
          </a:solidFill>
          <a:ln w="9525">
            <a:noFill/>
            <a:miter lim="800000"/>
            <a:headEnd/>
            <a:tailEnd/>
          </a:ln>
        </p:spPr>
        <p:txBody>
          <a:bodyPr lIns="58950" tIns="58950" rIns="58950" bIns="58950"/>
          <a:lstStyle/>
          <a:p>
            <a:pPr>
              <a:buClr>
                <a:srgbClr val="000000"/>
              </a:buClr>
              <a:buFont typeface="Arial" charset="0"/>
              <a:buNone/>
            </a:pPr>
            <a:endParaRPr lang="en-US" sz="1700">
              <a:solidFill>
                <a:srgbClr val="212269"/>
              </a:solidFill>
            </a:endParaRPr>
          </a:p>
        </p:txBody>
      </p:sp>
      <p:sp>
        <p:nvSpPr>
          <p:cNvPr id="90" name="Google Shape;90;p14"/>
          <p:cNvSpPr>
            <a:spLocks noGrp="1"/>
          </p:cNvSpPr>
          <p:nvPr>
            <p:ph type="pic" idx="2"/>
          </p:nvPr>
        </p:nvSpPr>
        <p:spPr>
          <a:xfrm>
            <a:off x="-29770" y="-22339"/>
            <a:ext cx="9241800" cy="5165700"/>
          </a:xfrm>
          <a:prstGeom prst="rect">
            <a:avLst/>
          </a:prstGeom>
          <a:noFill/>
          <a:ln>
            <a:noFill/>
          </a:ln>
        </p:spPr>
      </p:sp>
      <p:sp>
        <p:nvSpPr>
          <p:cNvPr id="91" name="Google Shape;91;p14"/>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2" name="Google Shape;92;p14"/>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ull Pic + Middle text">
  <p:cSld name="Full Pic + Middle text">
    <p:spTree>
      <p:nvGrpSpPr>
        <p:cNvPr id="1" name="Shape 93"/>
        <p:cNvGrpSpPr/>
        <p:nvPr/>
      </p:nvGrpSpPr>
      <p:grpSpPr>
        <a:xfrm>
          <a:off x="0" y="0"/>
          <a:ext cx="0" cy="0"/>
          <a:chOff x="0" y="0"/>
          <a:chExt cx="0" cy="0"/>
        </a:xfrm>
      </p:grpSpPr>
      <p:sp>
        <p:nvSpPr>
          <p:cNvPr id="94" name="Google Shape;94;p15"/>
          <p:cNvSpPr>
            <a:spLocks noGrp="1"/>
          </p:cNvSpPr>
          <p:nvPr>
            <p:ph type="pic" idx="2"/>
          </p:nvPr>
        </p:nvSpPr>
        <p:spPr>
          <a:xfrm>
            <a:off x="-1" y="0"/>
            <a:ext cx="9144000" cy="5143500"/>
          </a:xfrm>
          <a:prstGeom prst="rect">
            <a:avLst/>
          </a:prstGeom>
          <a:noFill/>
          <a:ln>
            <a:noFill/>
          </a:ln>
        </p:spPr>
      </p:sp>
      <p:sp>
        <p:nvSpPr>
          <p:cNvPr id="95" name="Google Shape;95;p15"/>
          <p:cNvSpPr txBox="1">
            <a:spLocks noGrp="1"/>
          </p:cNvSpPr>
          <p:nvPr>
            <p:ph type="title"/>
          </p:nvPr>
        </p:nvSpPr>
        <p:spPr>
          <a:xfrm>
            <a:off x="535868" y="1867519"/>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body" idx="1"/>
          </p:nvPr>
        </p:nvSpPr>
        <p:spPr>
          <a:xfrm>
            <a:off x="535868" y="2312980"/>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ull Pic + Bottom Text">
  <p:cSld name="Full Pic + Bottom Text">
    <p:spTree>
      <p:nvGrpSpPr>
        <p:cNvPr id="1" name="Shape 97"/>
        <p:cNvGrpSpPr/>
        <p:nvPr/>
      </p:nvGrpSpPr>
      <p:grpSpPr>
        <a:xfrm>
          <a:off x="0" y="0"/>
          <a:ext cx="0" cy="0"/>
          <a:chOff x="0" y="0"/>
          <a:chExt cx="0" cy="0"/>
        </a:xfrm>
      </p:grpSpPr>
      <p:sp>
        <p:nvSpPr>
          <p:cNvPr id="98" name="Google Shape;98;p16"/>
          <p:cNvSpPr>
            <a:spLocks noGrp="1"/>
          </p:cNvSpPr>
          <p:nvPr>
            <p:ph type="pic" idx="2"/>
          </p:nvPr>
        </p:nvSpPr>
        <p:spPr>
          <a:xfrm>
            <a:off x="-1" y="0"/>
            <a:ext cx="9144000" cy="5143500"/>
          </a:xfrm>
          <a:prstGeom prst="rect">
            <a:avLst/>
          </a:prstGeom>
          <a:noFill/>
          <a:ln>
            <a:noFill/>
          </a:ln>
        </p:spPr>
      </p:sp>
      <p:sp>
        <p:nvSpPr>
          <p:cNvPr id="99" name="Google Shape;99;p16"/>
          <p:cNvSpPr txBox="1">
            <a:spLocks noGrp="1"/>
          </p:cNvSpPr>
          <p:nvPr>
            <p:ph type="title"/>
          </p:nvPr>
        </p:nvSpPr>
        <p:spPr>
          <a:xfrm>
            <a:off x="535868" y="3824394"/>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0" name="Google Shape;100;p16"/>
          <p:cNvSpPr txBox="1">
            <a:spLocks noGrp="1"/>
          </p:cNvSpPr>
          <p:nvPr>
            <p:ph type="body" idx="1"/>
          </p:nvPr>
        </p:nvSpPr>
        <p:spPr>
          <a:xfrm>
            <a:off x="535868" y="4269855"/>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arge Quote - no footer - dark">
  <p:cSld name="Large Quote - no footer - dark">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3" name="Google Shape;103;p17"/>
          <p:cNvSpPr txBox="1">
            <a:spLocks noGrp="1"/>
          </p:cNvSpPr>
          <p:nvPr>
            <p:ph type="body" idx="1"/>
          </p:nvPr>
        </p:nvSpPr>
        <p:spPr>
          <a:xfrm>
            <a:off x="535868" y="4012038"/>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700"/>
              <a:buFont typeface="Arial"/>
              <a:buNone/>
              <a:defRPr sz="27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arge Quote - footer - dark">
  <p:cSld name="Large Quote - footer - dark">
    <p:spTree>
      <p:nvGrpSpPr>
        <p:cNvPr id="1" name="Shape 104"/>
        <p:cNvGrpSpPr/>
        <p:nvPr/>
      </p:nvGrpSpPr>
      <p:grpSpPr>
        <a:xfrm>
          <a:off x="0" y="0"/>
          <a:ext cx="0" cy="0"/>
          <a:chOff x="0" y="0"/>
          <a:chExt cx="0" cy="0"/>
        </a:xfrm>
      </p:grpSpPr>
      <p:pic>
        <p:nvPicPr>
          <p:cNvPr id="6" name="Google Shape;107;p18"/>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08;p18"/>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05" name="Google Shape;105;p18"/>
          <p:cNvSpPr txBox="1">
            <a:spLocks noGrp="1"/>
          </p:cNvSpPr>
          <p:nvPr>
            <p:ph type="title"/>
          </p:nvPr>
        </p:nvSpPr>
        <p:spPr>
          <a:xfrm>
            <a:off x="535869" y="402094"/>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6" name="Google Shape;106;p18"/>
          <p:cNvSpPr txBox="1">
            <a:spLocks noGrp="1"/>
          </p:cNvSpPr>
          <p:nvPr>
            <p:ph type="body" idx="1"/>
          </p:nvPr>
        </p:nvSpPr>
        <p:spPr>
          <a:xfrm>
            <a:off x="535868" y="302019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300"/>
              <a:buFont typeface="Arial"/>
              <a:buNone/>
              <a:defRPr sz="23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9" name="Google Shape;109;p18"/>
          <p:cNvSpPr txBox="1">
            <a:spLocks noGrp="1"/>
          </p:cNvSpPr>
          <p:nvPr>
            <p:ph type="body" idx="2"/>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0" name="Google Shape;110;p18"/>
          <p:cNvSpPr txBox="1">
            <a:spLocks noGrp="1"/>
          </p:cNvSpPr>
          <p:nvPr>
            <p:ph type="body" idx="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s - Dark">
  <p:cSld name="Highlights - Dark">
    <p:spTree>
      <p:nvGrpSpPr>
        <p:cNvPr id="1" name="Shape 111"/>
        <p:cNvGrpSpPr/>
        <p:nvPr/>
      </p:nvGrpSpPr>
      <p:grpSpPr>
        <a:xfrm>
          <a:off x="0" y="0"/>
          <a:ext cx="0" cy="0"/>
          <a:chOff x="0" y="0"/>
          <a:chExt cx="0" cy="0"/>
        </a:xfrm>
      </p:grpSpPr>
      <p:pic>
        <p:nvPicPr>
          <p:cNvPr id="9" name="Google Shape;117;p1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18;p1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12" name="Google Shape;112;p19"/>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3" name="Google Shape;113;p19"/>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4" name="Google Shape;114;p19"/>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19"/>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19"/>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9" name="Google Shape;119;p19"/>
          <p:cNvSpPr txBox="1">
            <a:spLocks noGrp="1"/>
          </p:cNvSpPr>
          <p:nvPr>
            <p:ph type="body" idx="6"/>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0" name="Google Shape;120;p19"/>
          <p:cNvSpPr txBox="1">
            <a:spLocks noGrp="1"/>
          </p:cNvSpPr>
          <p:nvPr>
            <p:ph type="body" idx="7"/>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 Light">
  <p:cSld name="Title Slide - Light">
    <p:spTree>
      <p:nvGrpSpPr>
        <p:cNvPr id="1" name="Shape 121"/>
        <p:cNvGrpSpPr/>
        <p:nvPr/>
      </p:nvGrpSpPr>
      <p:grpSpPr>
        <a:xfrm>
          <a:off x="0" y="0"/>
          <a:ext cx="0" cy="0"/>
          <a:chOff x="0" y="0"/>
          <a:chExt cx="0" cy="0"/>
        </a:xfrm>
      </p:grpSpPr>
      <p:pic>
        <p:nvPicPr>
          <p:cNvPr id="7" name="Google Shape;125;p2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26;p2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22" name="Google Shape;122;p20"/>
          <p:cNvSpPr txBox="1">
            <a:spLocks noGrp="1"/>
          </p:cNvSpPr>
          <p:nvPr>
            <p:ph type="title"/>
          </p:nvPr>
        </p:nvSpPr>
        <p:spPr>
          <a:xfrm>
            <a:off x="535869" y="412348"/>
            <a:ext cx="8264400" cy="1338900"/>
          </a:xfrm>
          <a:prstGeom prst="rect">
            <a:avLst/>
          </a:prstGeom>
          <a:noFill/>
          <a:ln>
            <a:noFill/>
          </a:ln>
        </p:spPr>
        <p:txBody>
          <a:bodyPr spcFirstLastPara="1" wrap="square" lIns="58950" tIns="29475" rIns="58950" bIns="0" anchor="t" anchorCtr="0">
            <a:noAutofit/>
          </a:bodyPr>
          <a:lstStyle>
            <a:lvl1pPr marR="0" lvl="0" algn="l" rtl="0">
              <a:lnSpc>
                <a:spcPct val="87272"/>
              </a:lnSpc>
              <a:spcBef>
                <a:spcPts val="0"/>
              </a:spcBef>
              <a:spcAft>
                <a:spcPts val="0"/>
              </a:spcAft>
              <a:buSzPts val="900"/>
              <a:buNone/>
              <a:defRPr sz="71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23" name="Google Shape;123;p20"/>
          <p:cNvSpPr txBox="1">
            <a:spLocks noGrp="1"/>
          </p:cNvSpPr>
          <p:nvPr>
            <p:ph type="body" idx="1"/>
          </p:nvPr>
        </p:nvSpPr>
        <p:spPr>
          <a:xfrm>
            <a:off x="535868" y="1724552"/>
            <a:ext cx="8264400" cy="1242000"/>
          </a:xfrm>
          <a:prstGeom prst="rect">
            <a:avLst/>
          </a:prstGeom>
          <a:noFill/>
          <a:ln>
            <a:noFill/>
          </a:ln>
        </p:spPr>
        <p:txBody>
          <a:bodyPr spcFirstLastPara="1" wrap="square" lIns="58950" tIns="0" rIns="58950" bIns="29475" anchor="t" anchorCtr="0">
            <a:noAutofit/>
          </a:bodyPr>
          <a:lstStyle>
            <a:lvl1pPr marL="457200" marR="0" lvl="0" indent="-228600" algn="l" rtl="0">
              <a:lnSpc>
                <a:spcPct val="87272"/>
              </a:lnSpc>
              <a:spcBef>
                <a:spcPts val="1400"/>
              </a:spcBef>
              <a:spcAft>
                <a:spcPts val="0"/>
              </a:spcAft>
              <a:buClr>
                <a:schemeClr val="lt1"/>
              </a:buClr>
              <a:buSzPts val="7100"/>
              <a:buFont typeface="Arial"/>
              <a:buNone/>
              <a:defRPr sz="7100" b="1" i="0" u="none" strike="noStrike" cap="none">
                <a:solidFill>
                  <a:schemeClr val="lt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4" name="Google Shape;124;p20"/>
          <p:cNvSpPr txBox="1">
            <a:spLocks noGrp="1"/>
          </p:cNvSpPr>
          <p:nvPr>
            <p:ph type="body" idx="2"/>
          </p:nvPr>
        </p:nvSpPr>
        <p:spPr>
          <a:xfrm>
            <a:off x="535869" y="3192172"/>
            <a:ext cx="6431700" cy="446700"/>
          </a:xfrm>
          <a:prstGeom prst="rect">
            <a:avLst/>
          </a:prstGeom>
          <a:noFill/>
          <a:ln>
            <a:noFill/>
          </a:ln>
        </p:spPr>
        <p:txBody>
          <a:bodyPr spcFirstLastPara="1" wrap="square" lIns="58950" tIns="29475" rIns="58950" bIns="29475" anchor="ctr" anchorCtr="0">
            <a:noAutofit/>
          </a:bodyPr>
          <a:lstStyle>
            <a:lvl1pPr marL="457200" marR="0" lvl="0" indent="-228600" algn="l" rtl="0">
              <a:lnSpc>
                <a:spcPct val="116666"/>
              </a:lnSpc>
              <a:spcBef>
                <a:spcPts val="300"/>
              </a:spcBef>
              <a:spcAft>
                <a:spcPts val="0"/>
              </a:spcAft>
              <a:buClr>
                <a:srgbClr val="504B4B"/>
              </a:buClr>
              <a:buSzPts val="1500"/>
              <a:buFont typeface="Arial"/>
              <a:buNone/>
              <a:defRPr sz="15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7" name="Google Shape;127;p20"/>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8" name="Google Shape;128;p20"/>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Graphic- small - footer- light">
  <p:cSld name="1_Graphic- small - footer- light">
    <p:spTree>
      <p:nvGrpSpPr>
        <p:cNvPr id="1" name="Shape 129"/>
        <p:cNvGrpSpPr/>
        <p:nvPr/>
      </p:nvGrpSpPr>
      <p:grpSpPr>
        <a:xfrm>
          <a:off x="0" y="0"/>
          <a:ext cx="0" cy="0"/>
          <a:chOff x="0" y="0"/>
          <a:chExt cx="0" cy="0"/>
        </a:xfrm>
      </p:grpSpPr>
      <p:pic>
        <p:nvPicPr>
          <p:cNvPr id="6" name="Google Shape;131;p2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32;p2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30" name="Google Shape;130;p21"/>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3" name="Google Shape;133;p21"/>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
        <p:nvSpPr>
          <p:cNvPr id="134" name="Google Shape;134;p21"/>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5" name="Google Shape;135;p21"/>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column text - light">
  <p:cSld name="2 column text - light">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3" name="Google Shape;13;p3"/>
          <p:cNvSpPr txBox="1">
            <a:spLocks noGrp="1"/>
          </p:cNvSpPr>
          <p:nvPr>
            <p:ph type="body" idx="2"/>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Graphic- small - light">
  <p:cSld name="1_Graphic- small - light">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8" name="Google Shape;138;p22"/>
          <p:cNvSpPr>
            <a:spLocks noGrp="1"/>
          </p:cNvSpPr>
          <p:nvPr>
            <p:ph type="dgm" idx="2"/>
          </p:nvPr>
        </p:nvSpPr>
        <p:spPr>
          <a:xfrm>
            <a:off x="535863" y="1551428"/>
            <a:ext cx="8139300" cy="3251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Graphic Large - light">
  <p:cSld name="1_Graphic Large - light">
    <p:spTree>
      <p:nvGrpSpPr>
        <p:cNvPr id="1" name="Shape 139"/>
        <p:cNvGrpSpPr/>
        <p:nvPr/>
      </p:nvGrpSpPr>
      <p:grpSpPr>
        <a:xfrm>
          <a:off x="0" y="0"/>
          <a:ext cx="0" cy="0"/>
          <a:chOff x="0" y="0"/>
          <a:chExt cx="0" cy="0"/>
        </a:xfrm>
      </p:grpSpPr>
      <p:sp>
        <p:nvSpPr>
          <p:cNvPr id="140" name="Google Shape;140;p23"/>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Pic + One Column - light">
  <p:cSld name="One Pic + One Column - light">
    <p:spTree>
      <p:nvGrpSpPr>
        <p:cNvPr id="1" name="Shape 141"/>
        <p:cNvGrpSpPr/>
        <p:nvPr/>
      </p:nvGrpSpPr>
      <p:grpSpPr>
        <a:xfrm>
          <a:off x="0" y="0"/>
          <a:ext cx="0" cy="0"/>
          <a:chOff x="0" y="0"/>
          <a:chExt cx="0" cy="0"/>
        </a:xfrm>
      </p:grpSpPr>
      <p:pic>
        <p:nvPicPr>
          <p:cNvPr id="7" name="Google Shape;143;p24"/>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44;p24"/>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42" name="Google Shape;142;p24"/>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45" name="Google Shape;145;p24"/>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146" name="Google Shape;146;p24"/>
          <p:cNvSpPr>
            <a:spLocks noGrp="1"/>
          </p:cNvSpPr>
          <p:nvPr>
            <p:ph type="pic" idx="2"/>
          </p:nvPr>
        </p:nvSpPr>
        <p:spPr>
          <a:xfrm>
            <a:off x="607296" y="1551428"/>
            <a:ext cx="2934300" cy="2895900"/>
          </a:xfrm>
          <a:prstGeom prst="rect">
            <a:avLst/>
          </a:prstGeom>
          <a:noFill/>
          <a:ln>
            <a:noFill/>
          </a:ln>
        </p:spPr>
      </p:sp>
      <p:sp>
        <p:nvSpPr>
          <p:cNvPr id="147" name="Google Shape;147;p24"/>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8" name="Google Shape;148;p24"/>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 pics - light">
  <p:cSld name="2 pics - light">
    <p:spTree>
      <p:nvGrpSpPr>
        <p:cNvPr id="1" name="Shape 149"/>
        <p:cNvGrpSpPr/>
        <p:nvPr/>
      </p:nvGrpSpPr>
      <p:grpSpPr>
        <a:xfrm>
          <a:off x="0" y="0"/>
          <a:ext cx="0" cy="0"/>
          <a:chOff x="0" y="0"/>
          <a:chExt cx="0" cy="0"/>
        </a:xfrm>
      </p:grpSpPr>
      <p:pic>
        <p:nvPicPr>
          <p:cNvPr id="7" name="Google Shape;151;p25"/>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52;p25"/>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0" name="Google Shape;150;p25"/>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3" name="Google Shape;153;p25"/>
          <p:cNvSpPr>
            <a:spLocks noGrp="1"/>
          </p:cNvSpPr>
          <p:nvPr>
            <p:ph type="pic" idx="2"/>
          </p:nvPr>
        </p:nvSpPr>
        <p:spPr>
          <a:xfrm>
            <a:off x="607296" y="1551428"/>
            <a:ext cx="2934300" cy="2895900"/>
          </a:xfrm>
          <a:prstGeom prst="rect">
            <a:avLst/>
          </a:prstGeom>
          <a:noFill/>
          <a:ln>
            <a:noFill/>
          </a:ln>
        </p:spPr>
      </p:sp>
      <p:sp>
        <p:nvSpPr>
          <p:cNvPr id="154" name="Google Shape;154;p25"/>
          <p:cNvSpPr>
            <a:spLocks noGrp="1"/>
          </p:cNvSpPr>
          <p:nvPr>
            <p:ph type="pic" idx="3"/>
          </p:nvPr>
        </p:nvSpPr>
        <p:spPr>
          <a:xfrm>
            <a:off x="4764858" y="1551428"/>
            <a:ext cx="2934300" cy="2895900"/>
          </a:xfrm>
          <a:prstGeom prst="rect">
            <a:avLst/>
          </a:prstGeom>
          <a:noFill/>
          <a:ln>
            <a:noFill/>
          </a:ln>
        </p:spPr>
      </p:sp>
      <p:sp>
        <p:nvSpPr>
          <p:cNvPr id="155" name="Google Shape;155;p25"/>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6" name="Google Shape;156;p25"/>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 pics + captions - light">
  <p:cSld name="4 pics + captions - light">
    <p:spTree>
      <p:nvGrpSpPr>
        <p:cNvPr id="1" name="Shape 157"/>
        <p:cNvGrpSpPr/>
        <p:nvPr/>
      </p:nvGrpSpPr>
      <p:grpSpPr>
        <a:xfrm>
          <a:off x="0" y="0"/>
          <a:ext cx="0" cy="0"/>
          <a:chOff x="0" y="0"/>
          <a:chExt cx="0" cy="0"/>
        </a:xfrm>
      </p:grpSpPr>
      <p:pic>
        <p:nvPicPr>
          <p:cNvPr id="13" name="Google Shape;167;p2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168;p2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8" name="Google Shape;158;p26"/>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9" name="Google Shape;159;p26"/>
          <p:cNvSpPr>
            <a:spLocks noGrp="1"/>
          </p:cNvSpPr>
          <p:nvPr>
            <p:ph type="pic" idx="2"/>
          </p:nvPr>
        </p:nvSpPr>
        <p:spPr>
          <a:xfrm>
            <a:off x="620716" y="1545563"/>
            <a:ext cx="1382700" cy="1373700"/>
          </a:xfrm>
          <a:prstGeom prst="rect">
            <a:avLst/>
          </a:prstGeom>
          <a:noFill/>
          <a:ln>
            <a:noFill/>
          </a:ln>
        </p:spPr>
      </p:sp>
      <p:sp>
        <p:nvSpPr>
          <p:cNvPr id="160" name="Google Shape;160;p26"/>
          <p:cNvSpPr txBox="1">
            <a:spLocks noGrp="1"/>
          </p:cNvSpPr>
          <p:nvPr>
            <p:ph type="body" idx="1"/>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1" name="Google Shape;161;p26"/>
          <p:cNvSpPr txBox="1">
            <a:spLocks noGrp="1"/>
          </p:cNvSpPr>
          <p:nvPr>
            <p:ph type="body" idx="3"/>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2" name="Google Shape;162;p26"/>
          <p:cNvSpPr txBox="1">
            <a:spLocks noGrp="1"/>
          </p:cNvSpPr>
          <p:nvPr>
            <p:ph type="body" idx="4"/>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3" name="Google Shape;163;p26"/>
          <p:cNvSpPr txBox="1">
            <a:spLocks noGrp="1"/>
          </p:cNvSpPr>
          <p:nvPr>
            <p:ph type="body" idx="5"/>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4" name="Google Shape;164;p26"/>
          <p:cNvSpPr>
            <a:spLocks noGrp="1"/>
          </p:cNvSpPr>
          <p:nvPr>
            <p:ph type="pic" idx="6"/>
          </p:nvPr>
        </p:nvSpPr>
        <p:spPr>
          <a:xfrm>
            <a:off x="620716" y="3072139"/>
            <a:ext cx="1382700" cy="1373700"/>
          </a:xfrm>
          <a:prstGeom prst="rect">
            <a:avLst/>
          </a:prstGeom>
          <a:noFill/>
          <a:ln>
            <a:noFill/>
          </a:ln>
        </p:spPr>
      </p:sp>
      <p:sp>
        <p:nvSpPr>
          <p:cNvPr id="165" name="Google Shape;165;p26"/>
          <p:cNvSpPr>
            <a:spLocks noGrp="1"/>
          </p:cNvSpPr>
          <p:nvPr>
            <p:ph type="pic" idx="7"/>
          </p:nvPr>
        </p:nvSpPr>
        <p:spPr>
          <a:xfrm>
            <a:off x="4773614" y="1545563"/>
            <a:ext cx="1382700" cy="1373700"/>
          </a:xfrm>
          <a:prstGeom prst="rect">
            <a:avLst/>
          </a:prstGeom>
          <a:noFill/>
          <a:ln>
            <a:noFill/>
          </a:ln>
        </p:spPr>
      </p:sp>
      <p:sp>
        <p:nvSpPr>
          <p:cNvPr id="166" name="Google Shape;166;p26"/>
          <p:cNvSpPr>
            <a:spLocks noGrp="1"/>
          </p:cNvSpPr>
          <p:nvPr>
            <p:ph type="pic" idx="8"/>
          </p:nvPr>
        </p:nvSpPr>
        <p:spPr>
          <a:xfrm>
            <a:off x="4773614" y="3072139"/>
            <a:ext cx="1382700" cy="1373700"/>
          </a:xfrm>
          <a:prstGeom prst="rect">
            <a:avLst/>
          </a:prstGeom>
          <a:noFill/>
          <a:ln>
            <a:noFill/>
          </a:ln>
        </p:spPr>
      </p:sp>
      <p:sp>
        <p:nvSpPr>
          <p:cNvPr id="169" name="Google Shape;169;p26"/>
          <p:cNvSpPr txBox="1">
            <a:spLocks noGrp="1"/>
          </p:cNvSpPr>
          <p:nvPr>
            <p:ph type="body" idx="9"/>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0" name="Google Shape;170;p26"/>
          <p:cNvSpPr txBox="1">
            <a:spLocks noGrp="1"/>
          </p:cNvSpPr>
          <p:nvPr>
            <p:ph type="body" idx="1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 pics + captions - light">
  <p:cSld name="3 pics + captions - light">
    <p:spTree>
      <p:nvGrpSpPr>
        <p:cNvPr id="1" name="Shape 171"/>
        <p:cNvGrpSpPr/>
        <p:nvPr/>
      </p:nvGrpSpPr>
      <p:grpSpPr>
        <a:xfrm>
          <a:off x="0" y="0"/>
          <a:ext cx="0" cy="0"/>
          <a:chOff x="0" y="0"/>
          <a:chExt cx="0" cy="0"/>
        </a:xfrm>
      </p:grpSpPr>
      <p:pic>
        <p:nvPicPr>
          <p:cNvPr id="12" name="Google Shape;180;p2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3" name="Google Shape;181;p2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72" name="Google Shape;172;p27"/>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73" name="Google Shape;173;p27"/>
          <p:cNvSpPr>
            <a:spLocks noGrp="1"/>
          </p:cNvSpPr>
          <p:nvPr>
            <p:ph type="pic" idx="2"/>
          </p:nvPr>
        </p:nvSpPr>
        <p:spPr>
          <a:xfrm>
            <a:off x="628135" y="2117712"/>
            <a:ext cx="1787100" cy="1760400"/>
          </a:xfrm>
          <a:prstGeom prst="rect">
            <a:avLst/>
          </a:prstGeom>
          <a:noFill/>
          <a:ln>
            <a:noFill/>
          </a:ln>
        </p:spPr>
      </p:sp>
      <p:sp>
        <p:nvSpPr>
          <p:cNvPr id="174" name="Google Shape;174;p27"/>
          <p:cNvSpPr>
            <a:spLocks noGrp="1"/>
          </p:cNvSpPr>
          <p:nvPr>
            <p:ph type="pic" idx="3"/>
          </p:nvPr>
        </p:nvSpPr>
        <p:spPr>
          <a:xfrm>
            <a:off x="3572438" y="2117712"/>
            <a:ext cx="1787100" cy="1760400"/>
          </a:xfrm>
          <a:prstGeom prst="rect">
            <a:avLst/>
          </a:prstGeom>
          <a:noFill/>
          <a:ln>
            <a:noFill/>
          </a:ln>
        </p:spPr>
      </p:sp>
      <p:sp>
        <p:nvSpPr>
          <p:cNvPr id="175" name="Google Shape;175;p27"/>
          <p:cNvSpPr>
            <a:spLocks noGrp="1"/>
          </p:cNvSpPr>
          <p:nvPr>
            <p:ph type="pic" idx="4"/>
          </p:nvPr>
        </p:nvSpPr>
        <p:spPr>
          <a:xfrm>
            <a:off x="6293481" y="2117712"/>
            <a:ext cx="1787100" cy="1760400"/>
          </a:xfrm>
          <a:prstGeom prst="rect">
            <a:avLst/>
          </a:prstGeom>
          <a:noFill/>
          <a:ln>
            <a:noFill/>
          </a:ln>
        </p:spPr>
      </p:sp>
      <p:sp>
        <p:nvSpPr>
          <p:cNvPr id="176" name="Google Shape;176;p27"/>
          <p:cNvSpPr txBox="1">
            <a:spLocks noGrp="1"/>
          </p:cNvSpPr>
          <p:nvPr>
            <p:ph type="body" idx="1"/>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7" name="Google Shape;177;p27"/>
          <p:cNvSpPr txBox="1">
            <a:spLocks noGrp="1"/>
          </p:cNvSpPr>
          <p:nvPr>
            <p:ph type="body" idx="5"/>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8" name="Google Shape;178;p27"/>
          <p:cNvSpPr txBox="1">
            <a:spLocks noGrp="1"/>
          </p:cNvSpPr>
          <p:nvPr>
            <p:ph type="body" idx="6"/>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9" name="Google Shape;179;p27"/>
          <p:cNvSpPr txBox="1">
            <a:spLocks noGrp="1"/>
          </p:cNvSpPr>
          <p:nvPr>
            <p:ph type="body" idx="7"/>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2" name="Google Shape;182;p27"/>
          <p:cNvSpPr txBox="1">
            <a:spLocks noGrp="1"/>
          </p:cNvSpPr>
          <p:nvPr>
            <p:ph type="body" idx="8"/>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3" name="Google Shape;183;p27"/>
          <p:cNvSpPr txBox="1">
            <a:spLocks noGrp="1"/>
          </p:cNvSpPr>
          <p:nvPr>
            <p:ph type="body" idx="9"/>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Large Quote - no footer - light">
  <p:cSld name="Large Quote - no footer - light">
    <p:spTree>
      <p:nvGrpSpPr>
        <p:cNvPr id="1" name="Shape 184"/>
        <p:cNvGrpSpPr/>
        <p:nvPr/>
      </p:nvGrpSpPr>
      <p:grpSpPr>
        <a:xfrm>
          <a:off x="0" y="0"/>
          <a:ext cx="0" cy="0"/>
          <a:chOff x="0" y="0"/>
          <a:chExt cx="0" cy="0"/>
        </a:xfrm>
      </p:grpSpPr>
      <p:sp>
        <p:nvSpPr>
          <p:cNvPr id="185" name="Google Shape;185;p28"/>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6" name="Google Shape;186;p28"/>
          <p:cNvSpPr txBox="1">
            <a:spLocks noGrp="1"/>
          </p:cNvSpPr>
          <p:nvPr>
            <p:ph type="body" idx="1"/>
          </p:nvPr>
        </p:nvSpPr>
        <p:spPr>
          <a:xfrm>
            <a:off x="535868" y="399416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700"/>
              <a:buFont typeface="Arial"/>
              <a:buNone/>
              <a:defRPr sz="27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arge Quote - footer- light">
  <p:cSld name="Large Quote - footer- light">
    <p:spTree>
      <p:nvGrpSpPr>
        <p:cNvPr id="1" name="Shape 187"/>
        <p:cNvGrpSpPr/>
        <p:nvPr/>
      </p:nvGrpSpPr>
      <p:grpSpPr>
        <a:xfrm>
          <a:off x="0" y="0"/>
          <a:ext cx="0" cy="0"/>
          <a:chOff x="0" y="0"/>
          <a:chExt cx="0" cy="0"/>
        </a:xfrm>
      </p:grpSpPr>
      <p:pic>
        <p:nvPicPr>
          <p:cNvPr id="6" name="Google Shape;190;p2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91;p2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88" name="Google Shape;188;p29"/>
          <p:cNvSpPr txBox="1">
            <a:spLocks noGrp="1"/>
          </p:cNvSpPr>
          <p:nvPr>
            <p:ph type="title"/>
          </p:nvPr>
        </p:nvSpPr>
        <p:spPr>
          <a:xfrm>
            <a:off x="535869" y="411029"/>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9" name="Google Shape;189;p29"/>
          <p:cNvSpPr txBox="1">
            <a:spLocks noGrp="1"/>
          </p:cNvSpPr>
          <p:nvPr>
            <p:ph type="body" idx="1"/>
          </p:nvPr>
        </p:nvSpPr>
        <p:spPr>
          <a:xfrm>
            <a:off x="535868" y="3029132"/>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C4C"/>
              </a:buClr>
              <a:buSzPts val="2300"/>
              <a:buFont typeface="Arial"/>
              <a:buNone/>
              <a:defRPr sz="2300" b="1"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29"/>
          <p:cNvSpPr txBox="1">
            <a:spLocks noGrp="1"/>
          </p:cNvSpPr>
          <p:nvPr>
            <p:ph type="body" idx="2"/>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29"/>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ighlights - light">
  <p:cSld name="Highlights - light">
    <p:spTree>
      <p:nvGrpSpPr>
        <p:cNvPr id="1" name="Shape 194"/>
        <p:cNvGrpSpPr/>
        <p:nvPr/>
      </p:nvGrpSpPr>
      <p:grpSpPr>
        <a:xfrm>
          <a:off x="0" y="0"/>
          <a:ext cx="0" cy="0"/>
          <a:chOff x="0" y="0"/>
          <a:chExt cx="0" cy="0"/>
        </a:xfrm>
      </p:grpSpPr>
      <p:pic>
        <p:nvPicPr>
          <p:cNvPr id="9" name="Google Shape;195;p3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96;p3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7" name="Google Shape;197;p30"/>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30"/>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9" name="Google Shape;199;p30"/>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0" name="Google Shape;200;p30"/>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1" name="Google Shape;201;p30"/>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2" name="Google Shape;202;p30"/>
          <p:cNvSpPr txBox="1">
            <a:spLocks noGrp="1"/>
          </p:cNvSpPr>
          <p:nvPr>
            <p:ph type="body" idx="6"/>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3" name="Google Shape;203;p30"/>
          <p:cNvSpPr txBox="1">
            <a:spLocks noGrp="1"/>
          </p:cNvSpPr>
          <p:nvPr>
            <p:ph type="body" idx="7"/>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 Dark">
  <p:cSld name="One column Text - Dark">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16" name="Google Shape;16;p4"/>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Text - Dark">
  <p:cSld name="Two columns Text - Dark">
    <p:spTree>
      <p:nvGrpSpPr>
        <p:cNvPr id="1" name="Shape 18"/>
        <p:cNvGrpSpPr/>
        <p:nvPr/>
      </p:nvGrpSpPr>
      <p:grpSpPr>
        <a:xfrm>
          <a:off x="0" y="0"/>
          <a:ext cx="0" cy="0"/>
          <a:chOff x="0" y="0"/>
          <a:chExt cx="0" cy="0"/>
        </a:xfrm>
      </p:grpSpPr>
      <p:pic>
        <p:nvPicPr>
          <p:cNvPr id="8" name="Google Shape;21;p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22;p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 name="Google Shape;19;p6"/>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0" name="Google Shape;20;p6"/>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3" name="Google Shape;23;p6"/>
          <p:cNvSpPr txBox="1">
            <a:spLocks noGrp="1"/>
          </p:cNvSpPr>
          <p:nvPr>
            <p:ph type="body" idx="2"/>
          </p:nvPr>
        </p:nvSpPr>
        <p:spPr>
          <a:xfrm>
            <a:off x="535868"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4" name="Google Shape;24;p6"/>
          <p:cNvSpPr txBox="1">
            <a:spLocks noGrp="1"/>
          </p:cNvSpPr>
          <p:nvPr>
            <p:ph type="body" idx="3"/>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5" name="Google Shape;25;p6"/>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6" name="Google Shape;26;p6"/>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raphic- small - footer- Dark">
  <p:cSld name="Graphic- small - footer- Dark">
    <p:spTree>
      <p:nvGrpSpPr>
        <p:cNvPr id="1" name="Shape 27"/>
        <p:cNvGrpSpPr/>
        <p:nvPr/>
      </p:nvGrpSpPr>
      <p:grpSpPr>
        <a:xfrm>
          <a:off x="0" y="0"/>
          <a:ext cx="0" cy="0"/>
          <a:chOff x="0" y="0"/>
          <a:chExt cx="0" cy="0"/>
        </a:xfrm>
      </p:grpSpPr>
      <p:pic>
        <p:nvPicPr>
          <p:cNvPr id="7" name="Google Shape;31;p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32;p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28" name="Google Shape;28;p7"/>
          <p:cNvSpPr txBox="1">
            <a:spLocks noGrp="1"/>
          </p:cNvSpPr>
          <p:nvPr>
            <p:ph type="title"/>
          </p:nvPr>
        </p:nvSpPr>
        <p:spPr>
          <a:xfrm>
            <a:off x="535869"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9" name="Google Shape;29;p7"/>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0" name="Google Shape;30;p7"/>
          <p:cNvSpPr>
            <a:spLocks noGrp="1"/>
          </p:cNvSpPr>
          <p:nvPr>
            <p:ph type="dgm" idx="2"/>
          </p:nvPr>
        </p:nvSpPr>
        <p:spPr>
          <a:xfrm>
            <a:off x="535863" y="1551427"/>
            <a:ext cx="8151600" cy="2903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
        <p:nvSpPr>
          <p:cNvPr id="33" name="Google Shape;33;p7"/>
          <p:cNvSpPr txBox="1">
            <a:spLocks noGrp="1"/>
          </p:cNvSpPr>
          <p:nvPr>
            <p:ph type="body" idx="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4" name="Google Shape;34;p7"/>
          <p:cNvSpPr txBox="1">
            <a:spLocks noGrp="1"/>
          </p:cNvSpPr>
          <p:nvPr>
            <p:ph type="body" idx="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raphic- small - Dark">
  <p:cSld name="Graphic- small - Dark">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37" name="Google Shape;37;p8"/>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8" name="Google Shape;38;p8"/>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aphic Large - dark">
  <p:cSld name="Graphic Large - dark">
    <p:spTree>
      <p:nvGrpSpPr>
        <p:cNvPr id="1" name="Shape 39"/>
        <p:cNvGrpSpPr/>
        <p:nvPr/>
      </p:nvGrpSpPr>
      <p:grpSpPr>
        <a:xfrm>
          <a:off x="0" y="0"/>
          <a:ext cx="0" cy="0"/>
          <a:chOff x="0" y="0"/>
          <a:chExt cx="0" cy="0"/>
        </a:xfrm>
      </p:grpSpPr>
      <p:sp>
        <p:nvSpPr>
          <p:cNvPr id="40" name="Google Shape;40;p9"/>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Pic + Text - Dark">
  <p:cSld name="One Pic + Text - Dark">
    <p:spTree>
      <p:nvGrpSpPr>
        <p:cNvPr id="1" name="Shape 41"/>
        <p:cNvGrpSpPr/>
        <p:nvPr/>
      </p:nvGrpSpPr>
      <p:grpSpPr>
        <a:xfrm>
          <a:off x="0" y="0"/>
          <a:ext cx="0" cy="0"/>
          <a:chOff x="0" y="0"/>
          <a:chExt cx="0" cy="0"/>
        </a:xfrm>
      </p:grpSpPr>
      <p:pic>
        <p:nvPicPr>
          <p:cNvPr id="8" name="Google Shape;44;p1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45;p1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42" name="Google Shape;42;p10"/>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43" name="Google Shape;43;p10"/>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6" name="Google Shape;46;p10"/>
          <p:cNvSpPr txBox="1">
            <a:spLocks noGrp="1"/>
          </p:cNvSpPr>
          <p:nvPr>
            <p:ph type="body" idx="2"/>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7" name="Google Shape;47;p10"/>
          <p:cNvSpPr>
            <a:spLocks noGrp="1"/>
          </p:cNvSpPr>
          <p:nvPr>
            <p:ph type="pic" idx="3"/>
          </p:nvPr>
        </p:nvSpPr>
        <p:spPr>
          <a:xfrm>
            <a:off x="607296" y="1551428"/>
            <a:ext cx="2934300" cy="2895900"/>
          </a:xfrm>
          <a:prstGeom prst="rect">
            <a:avLst/>
          </a:prstGeom>
          <a:noFill/>
          <a:ln>
            <a:noFill/>
          </a:ln>
        </p:spPr>
      </p:sp>
      <p:sp>
        <p:nvSpPr>
          <p:cNvPr id="48" name="Google Shape;48;p10"/>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9" name="Google Shape;49;p10"/>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 Pics - Dark">
  <p:cSld name="2 Pics - Dark">
    <p:spTree>
      <p:nvGrpSpPr>
        <p:cNvPr id="1" name="Shape 50"/>
        <p:cNvGrpSpPr/>
        <p:nvPr/>
      </p:nvGrpSpPr>
      <p:grpSpPr>
        <a:xfrm>
          <a:off x="0" y="0"/>
          <a:ext cx="0" cy="0"/>
          <a:chOff x="0" y="0"/>
          <a:chExt cx="0" cy="0"/>
        </a:xfrm>
      </p:grpSpPr>
      <p:pic>
        <p:nvPicPr>
          <p:cNvPr id="8" name="Google Shape;55;p1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56;p1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51" name="Google Shape;51;p11"/>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52" name="Google Shape;52;p11"/>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Google Shape;53;p11"/>
          <p:cNvSpPr>
            <a:spLocks noGrp="1"/>
          </p:cNvSpPr>
          <p:nvPr>
            <p:ph type="pic" idx="2"/>
          </p:nvPr>
        </p:nvSpPr>
        <p:spPr>
          <a:xfrm>
            <a:off x="607296" y="1551428"/>
            <a:ext cx="2934300" cy="2895900"/>
          </a:xfrm>
          <a:prstGeom prst="rect">
            <a:avLst/>
          </a:prstGeom>
          <a:noFill/>
          <a:ln>
            <a:noFill/>
          </a:ln>
        </p:spPr>
      </p:sp>
      <p:sp>
        <p:nvSpPr>
          <p:cNvPr id="54" name="Google Shape;54;p11"/>
          <p:cNvSpPr>
            <a:spLocks noGrp="1"/>
          </p:cNvSpPr>
          <p:nvPr>
            <p:ph type="pic" idx="3"/>
          </p:nvPr>
        </p:nvSpPr>
        <p:spPr>
          <a:xfrm>
            <a:off x="4764858" y="1551428"/>
            <a:ext cx="2934300" cy="2895900"/>
          </a:xfrm>
          <a:prstGeom prst="rect">
            <a:avLst/>
          </a:prstGeom>
          <a:noFill/>
          <a:ln>
            <a:noFill/>
          </a:ln>
        </p:spPr>
      </p:sp>
      <p:sp>
        <p:nvSpPr>
          <p:cNvPr id="57" name="Google Shape;57;p11"/>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8" name="Google Shape;58;p11"/>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706" r:id="rId4"/>
    <p:sldLayoutId id="2147483707" r:id="rId5"/>
    <p:sldLayoutId id="2147483698" r:id="rId6"/>
    <p:sldLayoutId id="2147483699" r:id="rId7"/>
    <p:sldLayoutId id="2147483708" r:id="rId8"/>
    <p:sldLayoutId id="2147483709" r:id="rId9"/>
    <p:sldLayoutId id="2147483710" r:id="rId10"/>
    <p:sldLayoutId id="2147483711" r:id="rId11"/>
    <p:sldLayoutId id="2147483712" r:id="rId12"/>
    <p:sldLayoutId id="2147483700" r:id="rId13"/>
    <p:sldLayoutId id="2147483701" r:id="rId14"/>
    <p:sldLayoutId id="2147483702" r:id="rId15"/>
    <p:sldLayoutId id="2147483713" r:id="rId16"/>
    <p:sldLayoutId id="2147483714" r:id="rId17"/>
    <p:sldLayoutId id="2147483715" r:id="rId18"/>
    <p:sldLayoutId id="2147483716" r:id="rId19"/>
    <p:sldLayoutId id="2147483703" r:id="rId20"/>
    <p:sldLayoutId id="2147483704" r:id="rId21"/>
    <p:sldLayoutId id="2147483717" r:id="rId22"/>
    <p:sldLayoutId id="2147483718" r:id="rId23"/>
    <p:sldLayoutId id="2147483719" r:id="rId24"/>
    <p:sldLayoutId id="2147483720" r:id="rId25"/>
    <p:sldLayoutId id="2147483705" r:id="rId26"/>
    <p:sldLayoutId id="2147483721" r:id="rId27"/>
    <p:sldLayoutId id="2147483722" r:id="rId28"/>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lvl="1"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lvl="2"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lvl="3"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lvl="4"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342900" indent="-3429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1pPr>
      <a:lvl2pPr marL="742950" lvl="1" indent="-28575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2pPr>
      <a:lvl3pPr marL="1143000" lvl="2"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3pPr>
      <a:lvl4pPr marL="1600200" lvl="3"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4pPr>
      <a:lvl5pPr marL="2057400" lvl="4"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m4a"/><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jpe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63837"/>
        </a:solidFill>
        <a:effectLst/>
      </p:bgPr>
    </p:bg>
    <p:spTree>
      <p:nvGrpSpPr>
        <p:cNvPr id="1" name=""/>
        <p:cNvGrpSpPr/>
        <p:nvPr/>
      </p:nvGrpSpPr>
      <p:grpSpPr>
        <a:xfrm>
          <a:off x="0" y="0"/>
          <a:ext cx="0" cy="0"/>
          <a:chOff x="0" y="0"/>
          <a:chExt cx="0" cy="0"/>
        </a:xfrm>
      </p:grpSpPr>
      <p:pic>
        <p:nvPicPr>
          <p:cNvPr id="18434" name="Google Shape;209;p31"/>
          <p:cNvPicPr preferRelativeResize="0">
            <a:picLocks noChangeAspect="1" noChangeArrowheads="1"/>
          </p:cNvPicPr>
          <p:nvPr/>
        </p:nvPicPr>
        <p:blipFill>
          <a:blip r:embed="rId7"/>
          <a:srcRect l="862" t="27214"/>
          <a:stretch>
            <a:fillRect/>
          </a:stretch>
        </p:blipFill>
        <p:spPr bwMode="auto">
          <a:xfrm>
            <a:off x="0" y="-19050"/>
            <a:ext cx="9144000" cy="4513263"/>
          </a:xfrm>
          <a:prstGeom prst="rect">
            <a:avLst/>
          </a:prstGeom>
          <a:noFill/>
          <a:ln w="9525">
            <a:noFill/>
            <a:miter lim="800000"/>
            <a:headEnd/>
            <a:tailEnd/>
          </a:ln>
        </p:spPr>
      </p:pic>
      <p:sp>
        <p:nvSpPr>
          <p:cNvPr id="210" name="Google Shape;210;p31"/>
          <p:cNvSpPr/>
          <p:nvPr/>
        </p:nvSpPr>
        <p:spPr>
          <a:xfrm>
            <a:off x="0" y="895350"/>
            <a:ext cx="6858000" cy="1162050"/>
          </a:xfrm>
          <a:prstGeom prst="rect">
            <a:avLst/>
          </a:prstGeom>
          <a:solidFill>
            <a:srgbClr val="363837"/>
          </a:solidFill>
          <a:ln>
            <a:noFill/>
          </a:ln>
          <a:effectLst>
            <a:outerShdw blurRad="57150" dist="19050" dir="5400000" algn="bl" rotWithShape="0">
              <a:srgbClr val="000000">
                <a:alpha val="50000"/>
              </a:srgbClr>
            </a:outerShdw>
          </a:effectLst>
        </p:spPr>
        <p:txBody>
          <a:bodyPr spcFirstLastPara="1" lIns="58950" tIns="58950" rIns="58950" bIns="58950" anchor="ctr"/>
          <a:lstStyle/>
          <a:p>
            <a:pPr fontAlgn="auto">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1;p31"/>
          <p:cNvSpPr txBox="1"/>
          <p:nvPr/>
        </p:nvSpPr>
        <p:spPr>
          <a:xfrm>
            <a:off x="0" y="1123950"/>
            <a:ext cx="6667500" cy="785813"/>
          </a:xfrm>
          <a:prstGeom prst="rect">
            <a:avLst/>
          </a:prstGeom>
          <a:noFill/>
          <a:ln>
            <a:noFill/>
          </a:ln>
          <a:effectLst>
            <a:outerShdw blurRad="142875" dist="38100" dir="360000" algn="bl" rotWithShape="0">
              <a:schemeClr val="accent4">
                <a:alpha val="28000"/>
              </a:schemeClr>
            </a:outerShdw>
          </a:effectLst>
        </p:spPr>
        <p:txBody>
          <a:bodyPr spcFirstLastPara="1" lIns="58950" tIns="58950" rIns="58950" bIns="58950" anchor="ctr"/>
          <a:lstStyle/>
          <a:p>
            <a:pPr fontAlgn="auto">
              <a:lnSpc>
                <a:spcPct val="85000"/>
              </a:lnSpc>
              <a:spcBef>
                <a:spcPts val="600"/>
              </a:spcBef>
              <a:spcAft>
                <a:spcPts val="0"/>
              </a:spcAft>
              <a:buClr>
                <a:srgbClr val="000000"/>
              </a:buClr>
              <a:buFont typeface="Arial"/>
              <a:buNone/>
              <a:defRPr/>
            </a:pPr>
            <a:r>
              <a:rPr lang="en-US" sz="3400" b="1" kern="0" dirty="0">
                <a:solidFill>
                  <a:srgbClr val="FFFFFF"/>
                </a:solidFill>
                <a:latin typeface="Arial"/>
                <a:ea typeface="Arial"/>
                <a:cs typeface="Arial"/>
                <a:sym typeface="Arial"/>
              </a:rPr>
              <a:t>HARDWARE ARCHITECTURES FOR DEEP LEARNING MODELS</a:t>
            </a:r>
            <a:endParaRPr sz="3400" b="1" kern="0" dirty="0">
              <a:solidFill>
                <a:srgbClr val="FFFFFF"/>
              </a:solidFill>
              <a:latin typeface="Arial"/>
              <a:ea typeface="Arial"/>
              <a:cs typeface="Arial"/>
              <a:sym typeface="Arial"/>
            </a:endParaRPr>
          </a:p>
        </p:txBody>
      </p:sp>
      <p:sp>
        <p:nvSpPr>
          <p:cNvPr id="212" name="Google Shape;212;p31"/>
          <p:cNvSpPr txBox="1"/>
          <p:nvPr/>
        </p:nvSpPr>
        <p:spPr>
          <a:xfrm>
            <a:off x="0" y="2038350"/>
            <a:ext cx="6858000" cy="1905000"/>
          </a:xfrm>
          <a:prstGeom prst="rect">
            <a:avLst/>
          </a:prstGeom>
          <a:solidFill>
            <a:srgbClr val="009DAC"/>
          </a:solidFill>
          <a:ln>
            <a:noFill/>
          </a:ln>
          <a:effectLst>
            <a:outerShdw blurRad="128588" dist="38100" dir="3420000" algn="bl" rotWithShape="0">
              <a:srgbClr val="000000">
                <a:alpha val="50000"/>
              </a:srgbClr>
            </a:outerShdw>
          </a:effectLst>
        </p:spPr>
        <p:txBody>
          <a:bodyPr spcFirstLastPara="1" lIns="58950" tIns="29475" rIns="58950" bIns="29475" anchor="ctr"/>
          <a:lstStyle/>
          <a:p>
            <a:pPr fontAlgn="auto">
              <a:spcBef>
                <a:spcPts val="0"/>
              </a:spcBef>
              <a:spcAft>
                <a:spcPts val="0"/>
              </a:spcAft>
              <a:buClr>
                <a:srgbClr val="000000"/>
              </a:buClr>
              <a:buFont typeface="Arial"/>
              <a:buNone/>
              <a:defRPr/>
            </a:pPr>
            <a:r>
              <a:rPr lang="en-CA" sz="2500" b="1" i="1" kern="0" dirty="0">
                <a:solidFill>
                  <a:srgbClr val="363837"/>
                </a:solidFill>
                <a:latin typeface="Arial"/>
                <a:ea typeface="Arial"/>
                <a:cs typeface="Arial"/>
                <a:sym typeface="Arial"/>
              </a:rPr>
              <a:t>Presenters: </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1. </a:t>
            </a:r>
            <a:r>
              <a:rPr lang="en-CA" sz="2000" b="1" i="1" kern="0" dirty="0" err="1">
                <a:solidFill>
                  <a:schemeClr val="accent6"/>
                </a:solidFill>
                <a:latin typeface="Arial"/>
                <a:ea typeface="Arial"/>
                <a:cs typeface="Arial"/>
                <a:sym typeface="Arial"/>
              </a:rPr>
              <a:t>Towhidul</a:t>
            </a:r>
            <a:r>
              <a:rPr lang="en-CA" sz="2000" b="1" i="1" kern="0" dirty="0">
                <a:solidFill>
                  <a:schemeClr val="accent6"/>
                </a:solidFill>
                <a:latin typeface="Arial"/>
                <a:ea typeface="Arial"/>
                <a:cs typeface="Arial"/>
                <a:sym typeface="Arial"/>
              </a:rPr>
              <a:t> Islam – 202381732 (FPGA)</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2. </a:t>
            </a:r>
            <a:r>
              <a:rPr lang="en-CA" sz="2000" b="1" i="1" kern="0" dirty="0" err="1">
                <a:solidFill>
                  <a:schemeClr val="accent6"/>
                </a:solidFill>
                <a:latin typeface="Arial"/>
                <a:ea typeface="Arial"/>
                <a:cs typeface="Arial"/>
                <a:sym typeface="Arial"/>
              </a:rPr>
              <a:t>Moni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Kishore</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Dhar</a:t>
            </a:r>
            <a:r>
              <a:rPr lang="en-CA" sz="2000" b="1" i="1" kern="0" dirty="0">
                <a:solidFill>
                  <a:schemeClr val="accent6"/>
                </a:solidFill>
                <a:latin typeface="Arial"/>
                <a:ea typeface="Arial"/>
                <a:cs typeface="Arial"/>
                <a:sym typeface="Arial"/>
              </a:rPr>
              <a:t> – 202380330 (ASIC)</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3. </a:t>
            </a:r>
            <a:r>
              <a:rPr lang="en-CA" sz="2000" b="1" i="1" kern="0" dirty="0" err="1">
                <a:solidFill>
                  <a:schemeClr val="accent6"/>
                </a:solidFill>
                <a:latin typeface="Arial"/>
                <a:ea typeface="Arial"/>
                <a:cs typeface="Arial"/>
                <a:sym typeface="Arial"/>
              </a:rPr>
              <a:t>Sachi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Datta</a:t>
            </a:r>
            <a:r>
              <a:rPr lang="en-CA" sz="2000" b="1" i="1" kern="0" dirty="0">
                <a:solidFill>
                  <a:schemeClr val="accent6"/>
                </a:solidFill>
                <a:latin typeface="Arial"/>
                <a:ea typeface="Arial"/>
                <a:cs typeface="Arial"/>
                <a:sym typeface="Arial"/>
              </a:rPr>
              <a:t> – 202387871 (GPU)</a:t>
            </a:r>
          </a:p>
          <a:p>
            <a:pPr fontAlgn="auto">
              <a:spcBef>
                <a:spcPts val="0"/>
              </a:spcBef>
              <a:spcAft>
                <a:spcPts val="0"/>
              </a:spcAft>
              <a:buClr>
                <a:srgbClr val="000000"/>
              </a:buClr>
              <a:defRPr/>
            </a:pPr>
            <a:r>
              <a:rPr lang="en-CA" sz="2000" b="1" i="1" kern="0" dirty="0">
                <a:solidFill>
                  <a:schemeClr val="accent6"/>
                </a:solidFill>
                <a:latin typeface="Arial"/>
                <a:ea typeface="Arial"/>
                <a:cs typeface="Arial"/>
                <a:sym typeface="Arial"/>
              </a:rPr>
              <a:t>4. </a:t>
            </a:r>
            <a:r>
              <a:rPr lang="en-CA" sz="2000" b="1" i="1" kern="0" dirty="0" err="1">
                <a:solidFill>
                  <a:schemeClr val="accent6"/>
                </a:solidFill>
                <a:latin typeface="Arial"/>
                <a:ea typeface="Arial"/>
                <a:cs typeface="Arial"/>
                <a:sym typeface="Arial"/>
              </a:rPr>
              <a:t>Rifat</a:t>
            </a:r>
            <a:r>
              <a:rPr lang="en-CA" sz="2000" b="1" i="1" kern="0" dirty="0">
                <a:solidFill>
                  <a:schemeClr val="accent6"/>
                </a:solidFill>
                <a:latin typeface="Arial"/>
                <a:ea typeface="Arial"/>
                <a:cs typeface="Arial"/>
                <a:sym typeface="Arial"/>
              </a:rPr>
              <a:t> Bin </a:t>
            </a:r>
            <a:r>
              <a:rPr lang="en-CA" sz="2000" b="1" i="1" kern="0" dirty="0" err="1">
                <a:solidFill>
                  <a:schemeClr val="accent6"/>
                </a:solidFill>
                <a:latin typeface="Arial"/>
                <a:ea typeface="Arial"/>
                <a:cs typeface="Arial"/>
                <a:sym typeface="Arial"/>
              </a:rPr>
              <a:t>Masud</a:t>
            </a:r>
            <a:r>
              <a:rPr lang="en-CA" sz="2000" b="1" i="1" kern="0" dirty="0">
                <a:solidFill>
                  <a:schemeClr val="accent6"/>
                </a:solidFill>
                <a:latin typeface="Arial"/>
                <a:ea typeface="Arial"/>
                <a:cs typeface="Arial"/>
                <a:sym typeface="Arial"/>
              </a:rPr>
              <a:t> – 202387267 (</a:t>
            </a:r>
            <a:r>
              <a:rPr lang="en-CA" sz="2000" b="1" i="1" kern="0" dirty="0" err="1">
                <a:solidFill>
                  <a:schemeClr val="accent6"/>
                </a:solidFill>
                <a:latin typeface="Arial"/>
                <a:ea typeface="Arial"/>
                <a:cs typeface="Arial"/>
                <a:sym typeface="Arial"/>
              </a:rPr>
              <a:t>SiLaGO</a:t>
            </a:r>
            <a:r>
              <a:rPr lang="en-CA" sz="2500" b="1" i="1" kern="0" dirty="0">
                <a:solidFill>
                  <a:schemeClr val="accent6"/>
                </a:solidFill>
                <a:latin typeface="Arial"/>
                <a:ea typeface="Arial"/>
                <a:cs typeface="Arial"/>
                <a:sym typeface="Arial"/>
              </a:rPr>
              <a:t>)</a:t>
            </a:r>
            <a:endParaRPr sz="800" i="1" kern="0" dirty="0">
              <a:solidFill>
                <a:schemeClr val="accent6"/>
              </a:solidFill>
              <a:latin typeface="Arial"/>
              <a:ea typeface="Arial"/>
              <a:cs typeface="Arial"/>
              <a:sym typeface="Arial"/>
            </a:endParaRPr>
          </a:p>
        </p:txBody>
      </p:sp>
      <p:sp>
        <p:nvSpPr>
          <p:cNvPr id="213" name="Google Shape;213;p31"/>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dirty="0">
                <a:solidFill>
                  <a:schemeClr val="accent6"/>
                </a:solidFill>
                <a:latin typeface="Roboto Medium"/>
                <a:ea typeface="Roboto Medium"/>
                <a:cs typeface="Roboto Medium"/>
                <a:sym typeface="Roboto Medium"/>
              </a:rPr>
              <a:t>© ENGI-9819(Computer Hardware Found), 2023</a:t>
            </a:r>
            <a:endParaRPr sz="900">
              <a:solidFill>
                <a:schemeClr val="accent6"/>
              </a:solidFill>
              <a:latin typeface="Roboto Medium"/>
              <a:ea typeface="Roboto Medium"/>
              <a:cs typeface="Roboto Medium"/>
              <a:sym typeface="Roboto Medium"/>
            </a:endParaRPr>
          </a:p>
        </p:txBody>
      </p:sp>
      <p:sp>
        <p:nvSpPr>
          <p:cNvPr id="214" name="Google Shape;214;p31"/>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18440" name="Google Shape;215;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cxnSp>
        <p:nvCxnSpPr>
          <p:cNvPr id="18441" name="Google Shape;216;p31"/>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18442" name="Google Shape;217;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pic>
        <p:nvPicPr>
          <p:cNvPr id="2" name="Cover Page">
            <a:hlinkClick r:id="" action="ppaction://media"/>
            <a:extLst>
              <a:ext uri="{FF2B5EF4-FFF2-40B4-BE49-F238E27FC236}">
                <a16:creationId xmlns:a16="http://schemas.microsoft.com/office/drawing/2014/main" id="{BF519892-0567-2C2B-1746-9FCA1A63D28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654492" y="2503487"/>
            <a:ext cx="487363" cy="487363"/>
          </a:xfrm>
          <a:prstGeom prst="rect">
            <a:avLst/>
          </a:prstGeom>
        </p:spPr>
      </p:pic>
      <p:pic>
        <p:nvPicPr>
          <p:cNvPr id="3" name="Cover Page">
            <a:hlinkClick r:id="" action="ppaction://media"/>
            <a:extLst>
              <a:ext uri="{FF2B5EF4-FFF2-40B4-BE49-F238E27FC236}">
                <a16:creationId xmlns:a16="http://schemas.microsoft.com/office/drawing/2014/main" id="{4A3E8BD8-A9FD-834E-540E-1CEB016D9A07}"/>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253"/>
    </mc:Choice>
    <mc:Fallback xmlns="">
      <p:transition spd="slow" advTm="34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3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audio>
              <p:cMediaNode vol="80000" showWhenStopped="0">
                <p:cTn id="8"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55298" name="Picture 2"/>
          <p:cNvPicPr>
            <a:picLocks noChangeAspect="1" noChangeArrowheads="1"/>
          </p:cNvPicPr>
          <p:nvPr/>
        </p:nvPicPr>
        <p:blipFill>
          <a:blip r:embed="rId6"/>
          <a:srcRect/>
          <a:stretch>
            <a:fillRect/>
          </a:stretch>
        </p:blipFill>
        <p:spPr bwMode="auto">
          <a:xfrm>
            <a:off x="1655763" y="1047750"/>
            <a:ext cx="4786312" cy="2286000"/>
          </a:xfrm>
          <a:prstGeom prst="rect">
            <a:avLst/>
          </a:prstGeom>
          <a:noFill/>
          <a:ln w="9525">
            <a:noFill/>
            <a:miter lim="800000"/>
            <a:headEnd/>
            <a:tailEnd/>
          </a:ln>
        </p:spPr>
      </p:pic>
      <p:sp>
        <p:nvSpPr>
          <p:cNvPr id="26" name="TextBox 25"/>
          <p:cNvSpPr txBox="1">
            <a:spLocks noChangeArrowheads="1"/>
          </p:cNvSpPr>
          <p:nvPr/>
        </p:nvSpPr>
        <p:spPr bwMode="auto">
          <a:xfrm>
            <a:off x="1960563" y="3333750"/>
            <a:ext cx="4267200" cy="307975"/>
          </a:xfrm>
          <a:prstGeom prst="rect">
            <a:avLst/>
          </a:prstGeom>
          <a:noFill/>
          <a:ln w="9525">
            <a:noFill/>
            <a:miter lim="800000"/>
            <a:headEnd/>
            <a:tailEnd/>
          </a:ln>
        </p:spPr>
        <p:txBody>
          <a:bodyPr>
            <a:spAutoFit/>
          </a:bodyPr>
          <a:lstStyle/>
          <a:p>
            <a:pPr>
              <a:buClr>
                <a:srgbClr val="000000"/>
              </a:buClr>
              <a:buFont typeface="Arial" charset="0"/>
              <a:buNone/>
            </a:pPr>
            <a:r>
              <a:rPr lang="en-US"/>
              <a:t>Figure : The 2</a:t>
            </a:r>
            <a:r>
              <a:rPr lang="en-US" baseline="30000"/>
              <a:t>nd</a:t>
            </a:r>
            <a:r>
              <a:rPr lang="en-US"/>
              <a:t> 3</a:t>
            </a:r>
            <a:r>
              <a:rPr lang="en-US" baseline="30000"/>
              <a:t>rd</a:t>
            </a:r>
            <a:r>
              <a:rPr lang="en-US"/>
              <a:t> and 4</a:t>
            </a:r>
            <a:r>
              <a:rPr lang="en-US" baseline="30000"/>
              <a:t>th</a:t>
            </a:r>
            <a:r>
              <a:rPr lang="en-US"/>
              <a:t> convolution layer </a:t>
            </a:r>
          </a:p>
        </p:txBody>
      </p:sp>
      <p:sp>
        <p:nvSpPr>
          <p:cNvPr id="27" name="Google Shape;317;p39"/>
          <p:cNvSpPr txBox="1">
            <a:spLocks noGrp="1"/>
          </p:cNvSpPr>
          <p:nvPr>
            <p:ph type="body" idx="1"/>
          </p:nvPr>
        </p:nvSpPr>
        <p:spPr bwMode="auto">
          <a:xfrm>
            <a:off x="1655763" y="36385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Results</a:t>
            </a:r>
          </a:p>
        </p:txBody>
      </p:sp>
      <p:sp>
        <p:nvSpPr>
          <p:cNvPr id="29" name="Google Shape;317;p39"/>
          <p:cNvSpPr txBox="1">
            <a:spLocks noGrp="1"/>
          </p:cNvSpPr>
          <p:nvPr>
            <p:ph type="body" idx="1"/>
          </p:nvPr>
        </p:nvSpPr>
        <p:spPr bwMode="auto">
          <a:xfrm>
            <a:off x="1655763" y="4171950"/>
            <a:ext cx="45720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4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-latency 4.9 µsec</a:t>
            </a:r>
            <a:endParaRPr lang="en-CA" sz="1600" b="0" dirty="0">
              <a:latin typeface="Roboto" charset="0"/>
              <a:cs typeface="Arial" charset="0"/>
              <a:sym typeface="Roboto" charset="0"/>
            </a:endParaRPr>
          </a:p>
        </p:txBody>
      </p:sp>
      <p:pic>
        <p:nvPicPr>
          <p:cNvPr id="2" name="Slide 10">
            <a:hlinkClick r:id="" action="ppaction://media"/>
            <a:extLst>
              <a:ext uri="{FF2B5EF4-FFF2-40B4-BE49-F238E27FC236}">
                <a16:creationId xmlns:a16="http://schemas.microsoft.com/office/drawing/2014/main" id="{B7447E55-65D7-3BB0-896D-51BF41D613A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494"/>
    </mc:Choice>
    <mc:Fallback xmlns="">
      <p:transition spd="slow" advTm="80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562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a:t>
            </a:r>
            <a:r>
              <a:rPr lang="en-US" sz="1600" b="0" dirty="0">
                <a:solidFill>
                  <a:schemeClr val="bg1"/>
                </a:solidFill>
                <a:latin typeface="Roboto" charset="0"/>
                <a:cs typeface="Arial" charset="0"/>
                <a:sym typeface="Roboto" charset="0"/>
              </a:rPr>
              <a:t>XC6VLX130T-2 FPGA of Xilinx family</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Simulator : </a:t>
            </a:r>
            <a:r>
              <a:rPr lang="en-US" sz="1600" b="0" dirty="0" err="1">
                <a:solidFill>
                  <a:schemeClr val="bg1"/>
                </a:solidFill>
                <a:latin typeface="Roboto" charset="0"/>
                <a:cs typeface="Arial" charset="0"/>
                <a:sym typeface="Roboto" charset="0"/>
              </a:rPr>
              <a:t>ModelSim</a:t>
            </a:r>
            <a:r>
              <a:rPr lang="en-US" sz="1600" b="0" dirty="0">
                <a:solidFill>
                  <a:schemeClr val="bg1"/>
                </a:solidFill>
                <a:latin typeface="Roboto" charset="0"/>
                <a:cs typeface="Arial" charset="0"/>
                <a:sym typeface="Roboto" charset="0"/>
              </a:rPr>
              <a:t> SE 10.5</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Xilinx ISE 14.4 is used for synthesis</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a:t>
            </a:r>
            <a:r>
              <a:rPr lang="en-US" sz="1600" b="0" dirty="0" err="1">
                <a:solidFill>
                  <a:schemeClr val="bg1"/>
                </a:solidFill>
                <a:latin typeface="Roboto" charset="0"/>
                <a:cs typeface="Arial" charset="0"/>
                <a:sym typeface="Roboto" charset="0"/>
              </a:rPr>
              <a:t>Vivado</a:t>
            </a:r>
            <a:r>
              <a:rPr lang="en-US" sz="1600" b="0" dirty="0">
                <a:solidFill>
                  <a:schemeClr val="bg1"/>
                </a:solidFill>
                <a:latin typeface="Roboto" charset="0"/>
                <a:cs typeface="Arial" charset="0"/>
                <a:sym typeface="Roboto" charset="0"/>
              </a:rPr>
              <a:t> 2012.4 is used for implementation.</a:t>
            </a:r>
            <a:endParaRPr lang="en-CA" sz="1600" b="0" dirty="0">
              <a:solidFill>
                <a:schemeClr val="bg1"/>
              </a:solidFill>
              <a:latin typeface="Roboto" charset="0"/>
              <a:cs typeface="Arial" charset="0"/>
              <a:sym typeface="Roboto" charset="0"/>
            </a:endParaRPr>
          </a:p>
        </p:txBody>
      </p:sp>
      <p:sp>
        <p:nvSpPr>
          <p:cNvPr id="24" name="Google Shape;317;p39"/>
          <p:cNvSpPr txBox="1">
            <a:spLocks noGrp="1"/>
          </p:cNvSpPr>
          <p:nvPr>
            <p:ph type="body" idx="1"/>
          </p:nvPr>
        </p:nvSpPr>
        <p:spPr bwMode="auto">
          <a:xfrm>
            <a:off x="4648200" y="15049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Previous Work:</a:t>
            </a:r>
          </a:p>
        </p:txBody>
      </p:sp>
      <p:sp>
        <p:nvSpPr>
          <p:cNvPr id="17" name="Google Shape;317;p39"/>
          <p:cNvSpPr txBox="1">
            <a:spLocks noGrp="1"/>
          </p:cNvSpPr>
          <p:nvPr>
            <p:ph type="body" idx="1"/>
          </p:nvPr>
        </p:nvSpPr>
        <p:spPr bwMode="auto">
          <a:xfrm>
            <a:off x="4648200" y="24955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Proposed Solution:</a:t>
            </a:r>
          </a:p>
        </p:txBody>
      </p:sp>
      <p:pic>
        <p:nvPicPr>
          <p:cNvPr id="3" name="Recorded Sound">
            <a:hlinkClick r:id="" action="ppaction://media"/>
            <a:extLst>
              <a:ext uri="{FF2B5EF4-FFF2-40B4-BE49-F238E27FC236}">
                <a16:creationId xmlns:a16="http://schemas.microsoft.com/office/drawing/2014/main" id="{CD55C125-1338-D425-B08C-C0020F0D3B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513"/>
    </mc:Choice>
    <mc:Fallback xmlns="">
      <p:transition spd="slow" advTm="38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942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 name="Google Shape;317;p39"/>
          <p:cNvSpPr txBox="1">
            <a:spLocks noGrp="1"/>
          </p:cNvSpPr>
          <p:nvPr>
            <p:ph type="body" idx="1"/>
          </p:nvPr>
        </p:nvSpPr>
        <p:spPr bwMode="auto">
          <a:xfrm>
            <a:off x="457200" y="12763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Results</a:t>
            </a:r>
          </a:p>
        </p:txBody>
      </p:sp>
      <p:pic>
        <p:nvPicPr>
          <p:cNvPr id="1026" name="Picture 2"/>
          <p:cNvPicPr>
            <a:picLocks noChangeAspect="1" noChangeArrowheads="1"/>
          </p:cNvPicPr>
          <p:nvPr/>
        </p:nvPicPr>
        <p:blipFill>
          <a:blip r:embed="rId6"/>
          <a:srcRect/>
          <a:stretch>
            <a:fillRect/>
          </a:stretch>
        </p:blipFill>
        <p:spPr bwMode="auto">
          <a:xfrm>
            <a:off x="609600" y="2190749"/>
            <a:ext cx="3733800" cy="1811547"/>
          </a:xfrm>
          <a:prstGeom prst="rect">
            <a:avLst/>
          </a:prstGeom>
          <a:noFill/>
          <a:ln w="9525">
            <a:noFill/>
            <a:miter lim="800000"/>
            <a:headEnd/>
            <a:tailEnd/>
          </a:ln>
          <a:effectLst/>
        </p:spPr>
      </p:pic>
      <p:pic>
        <p:nvPicPr>
          <p:cNvPr id="1027" name="Picture 3"/>
          <p:cNvPicPr>
            <a:picLocks noChangeAspect="1" noChangeArrowheads="1"/>
          </p:cNvPicPr>
          <p:nvPr/>
        </p:nvPicPr>
        <p:blipFill>
          <a:blip r:embed="rId7"/>
          <a:srcRect/>
          <a:stretch>
            <a:fillRect/>
          </a:stretch>
        </p:blipFill>
        <p:spPr bwMode="auto">
          <a:xfrm>
            <a:off x="4800600" y="2114550"/>
            <a:ext cx="3772553" cy="1828800"/>
          </a:xfrm>
          <a:prstGeom prst="rect">
            <a:avLst/>
          </a:prstGeom>
          <a:noFill/>
          <a:ln w="9525">
            <a:noFill/>
            <a:miter lim="800000"/>
            <a:headEnd/>
            <a:tailEnd/>
          </a:ln>
          <a:effectLst/>
        </p:spPr>
      </p:pic>
      <p:pic>
        <p:nvPicPr>
          <p:cNvPr id="2" name="Slide-12">
            <a:hlinkClick r:id="" action="ppaction://media"/>
            <a:extLst>
              <a:ext uri="{FF2B5EF4-FFF2-40B4-BE49-F238E27FC236}">
                <a16:creationId xmlns:a16="http://schemas.microsoft.com/office/drawing/2014/main" id="{9D553B52-2F0A-DD77-396B-AA2AE0BE58F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8335"/>
    </mc:Choice>
    <mc:Fallback xmlns="">
      <p:transition spd="slow" advTm="138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3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625"/>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400" b="1" i="1" kern="0" dirty="0">
                <a:solidFill>
                  <a:schemeClr val="accent5"/>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9701"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9702"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970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970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970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9706"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9707"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ZU9CG System On Chip (SOC) platform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858"/>
          </a:xfrm>
          <a:prstGeom prst="rect">
            <a:avLst/>
          </a:prstGeom>
          <a:noFill/>
          <a:ln>
            <a:noFill/>
          </a:ln>
        </p:spPr>
        <p:txBody>
          <a:bodyPr spcFirstLastPara="1" lIns="58950" tIns="29475" rIns="58950" bIns="29475">
            <a:spAutoFit/>
          </a:bodyPr>
          <a:lstStyle/>
          <a:p>
            <a:pPr lvl="0" algn="ctr" fontAlgn="auto">
              <a:spcBef>
                <a:spcPts val="0"/>
              </a:spcBef>
              <a:spcAft>
                <a:spcPts val="0"/>
              </a:spcAft>
              <a:buClr>
                <a:srgbClr val="000000"/>
              </a:buClr>
              <a:defRPr/>
            </a:pPr>
            <a:r>
              <a:rPr lang="en-US" sz="2400" b="1" i="1" kern="0" dirty="0">
                <a:solidFill>
                  <a:srgbClr val="FFFFFE"/>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30725"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30726"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30727"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30728"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30729"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30730"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1"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2"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8" name="Picture 3"/>
          <p:cNvPicPr>
            <a:picLocks noChangeAspect="1" noChangeArrowheads="1"/>
          </p:cNvPicPr>
          <p:nvPr/>
        </p:nvPicPr>
        <p:blipFill>
          <a:blip r:embed="rId4"/>
          <a:srcRect/>
          <a:stretch>
            <a:fillRect/>
          </a:stretch>
        </p:blipFill>
        <p:spPr bwMode="auto">
          <a:xfrm>
            <a:off x="28575" y="971550"/>
            <a:ext cx="9115425" cy="3352800"/>
          </a:xfrm>
          <a:prstGeom prst="rect">
            <a:avLst/>
          </a:prstGeom>
          <a:noFill/>
          <a:ln w="9525">
            <a:noFill/>
            <a:miter lim="800000"/>
            <a:headEnd/>
            <a:tailEnd/>
          </a:ln>
        </p:spPr>
      </p:pic>
      <p:sp>
        <p:nvSpPr>
          <p:cNvPr id="19" name="TextBox 16"/>
          <p:cNvSpPr txBox="1">
            <a:spLocks noChangeArrowheads="1"/>
          </p:cNvSpPr>
          <p:nvPr/>
        </p:nvSpPr>
        <p:spPr bwMode="auto">
          <a:xfrm>
            <a:off x="2743200" y="4324350"/>
            <a:ext cx="37338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a:t>
            </a:r>
            <a:r>
              <a:rPr lang="en-US" sz="800" dirty="0">
                <a:latin typeface="Roboto" charset="0"/>
              </a:rPr>
              <a:t>A General Neural Network Hardware Architecture on FPGA</a:t>
            </a:r>
          </a:p>
          <a:p>
            <a:pPr>
              <a:buClr>
                <a:srgbClr val="000000"/>
              </a:buClr>
              <a:buFont typeface="Arial" charset="0"/>
              <a:buNone/>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Application-Specific Integrated Circuit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t>ASIC:</a:t>
            </a:r>
          </a:p>
        </p:txBody>
      </p:sp>
      <p:sp>
        <p:nvSpPr>
          <p:cNvPr id="19" name="Google Shape;317;p39"/>
          <p:cNvSpPr txBox="1">
            <a:spLocks noGrp="1"/>
          </p:cNvSpPr>
          <p:nvPr>
            <p:ph type="body" idx="1"/>
          </p:nvPr>
        </p:nvSpPr>
        <p:spPr bwMode="auto">
          <a:xfrm>
            <a:off x="587375" y="2746375"/>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1. Definition of ASIC</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2. Purpose and Optimization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3. Use Cases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4. Features of ASICs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Customization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Versatility</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5. Comparison with Other Architectures</a:t>
            </a:r>
          </a:p>
        </p:txBody>
      </p:sp>
      <p:pic>
        <p:nvPicPr>
          <p:cNvPr id="2" name="1. First Slide - Introduction of ASIC">
            <a:hlinkClick r:id="" action="ppaction://media"/>
            <a:extLst>
              <a:ext uri="{FF2B5EF4-FFF2-40B4-BE49-F238E27FC236}">
                <a16:creationId xmlns:a16="http://schemas.microsoft.com/office/drawing/2014/main" id="{94467F14-9013-250B-E628-44E9EF6611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2990645871"/>
      </p:ext>
    </p:extLst>
  </p:cSld>
  <p:clrMapOvr>
    <a:masterClrMapping/>
  </p:clrMapOvr>
  <mc:AlternateContent xmlns:mc="http://schemas.openxmlformats.org/markup-compatibility/2006">
    <mc:Choice xmlns:p14="http://schemas.microsoft.com/office/powerpoint/2010/main" Requires="p14">
      <p:transition spd="slow" p14:dur="2000" advTm="40795"/>
    </mc:Choice>
    <mc:Fallback>
      <p:transition spd="slow" advTm="40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7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Benefits of using ASIC:</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460375" y="2261538"/>
            <a:ext cx="3962399" cy="511175"/>
          </a:xfrm>
          <a:noFill/>
          <a:ln>
            <a:miter lim="800000"/>
            <a:headEnd/>
            <a:tailEnd/>
          </a:ln>
        </p:spPr>
        <p:txBody>
          <a:bodyPr vert="horz" numCol="1" anchor="ctr" compatLnSpc="1">
            <a:prstTxWarp prst="textNoShape">
              <a:avLst/>
            </a:prstTxWarp>
          </a:bodyPr>
          <a:lstStyle/>
          <a:p>
            <a:pPr marL="342900" indent="-342900" algn="ctr">
              <a:lnSpc>
                <a:spcPct val="115000"/>
              </a:lnSpc>
              <a:spcBef>
                <a:spcPct val="0"/>
              </a:spcBef>
              <a:spcAft>
                <a:spcPct val="0"/>
              </a:spcAft>
              <a:buAutoNum type="arabicPeriod"/>
            </a:pPr>
            <a:r>
              <a:rPr lang="en-US" dirty="0">
                <a:sym typeface="Roboto" charset="0"/>
              </a:rPr>
              <a:t>Remarkable Performance</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Design</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Tailored Circuitry</a:t>
            </a:r>
          </a:p>
          <a:p>
            <a:pPr marL="342900" indent="-342900" algn="ctr">
              <a:lnSpc>
                <a:spcPct val="115000"/>
              </a:lnSpc>
              <a:spcBef>
                <a:spcPct val="0"/>
              </a:spcBef>
              <a:spcAft>
                <a:spcPct val="0"/>
              </a:spcAft>
              <a:buAutoNum type="arabicPeriod"/>
            </a:pPr>
            <a:endParaRPr lang="en-US" dirty="0">
              <a:sym typeface="Roboto" charset="0"/>
            </a:endParaRPr>
          </a:p>
        </p:txBody>
      </p:sp>
      <p:sp>
        <p:nvSpPr>
          <p:cNvPr id="19" name="Google Shape;317;p39"/>
          <p:cNvSpPr txBox="1">
            <a:spLocks noGrp="1"/>
          </p:cNvSpPr>
          <p:nvPr>
            <p:ph type="body" idx="1"/>
          </p:nvPr>
        </p:nvSpPr>
        <p:spPr bwMode="auto">
          <a:xfrm>
            <a:off x="792164" y="2436527"/>
            <a:ext cx="3390899"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2. </a:t>
            </a:r>
            <a:r>
              <a:rPr lang="en-US" b="1" dirty="0">
                <a:solidFill>
                  <a:srgbClr val="009DAC"/>
                </a:solidFill>
                <a:sym typeface="Roboto" charset="0"/>
              </a:rPr>
              <a:t>Power Efficiency</a:t>
            </a:r>
          </a:p>
          <a:p>
            <a:pPr marL="0" indent="0">
              <a:lnSpc>
                <a:spcPct val="115000"/>
              </a:lnSpc>
              <a:spcBef>
                <a:spcPct val="0"/>
              </a:spcBef>
              <a:spcAft>
                <a:spcPct val="0"/>
              </a:spcAft>
            </a:pPr>
            <a:r>
              <a:rPr lang="en-US" dirty="0">
                <a:sym typeface="Roboto" charset="0"/>
              </a:rPr>
              <a:t>3. Customization Capabilities</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Customization</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Dual Improvement</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5158871" y="1937926"/>
            <a:ext cx="3832729"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System Complexity Reduction</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Integration of Functions</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Streamlined Design</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Potential Cost Offset</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Long-Term Viability</a:t>
            </a:r>
          </a:p>
        </p:txBody>
      </p:sp>
      <p:pic>
        <p:nvPicPr>
          <p:cNvPr id="3" name="Second Slide - Benefits of using ASIC">
            <a:hlinkClick r:id="" action="ppaction://media"/>
            <a:extLst>
              <a:ext uri="{FF2B5EF4-FFF2-40B4-BE49-F238E27FC236}">
                <a16:creationId xmlns:a16="http://schemas.microsoft.com/office/drawing/2014/main" id="{9A3A8DAB-F818-5A2C-5A8E-1B74032F79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298330013"/>
      </p:ext>
    </p:extLst>
  </p:cSld>
  <p:clrMapOvr>
    <a:masterClrMapping/>
  </p:clrMapOvr>
  <mc:AlternateContent xmlns:mc="http://schemas.openxmlformats.org/markup-compatibility/2006">
    <mc:Choice xmlns:p14="http://schemas.microsoft.com/office/powerpoint/2010/main" Requires="p14">
      <p:transition spd="slow" p14:dur="2000" advTm="28002"/>
    </mc:Choice>
    <mc:Fallback>
      <p:transition spd="slow" advTm="28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Drawbacks of using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9" name="Google Shape;317;p39"/>
          <p:cNvSpPr txBox="1">
            <a:spLocks noGrp="1"/>
          </p:cNvSpPr>
          <p:nvPr>
            <p:ph type="body" idx="1"/>
          </p:nvPr>
        </p:nvSpPr>
        <p:spPr bwMode="auto">
          <a:xfrm>
            <a:off x="192088" y="2038207"/>
            <a:ext cx="5065712"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1. Substantial Initial Development Expense</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Financial Feasibility</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Complexity</a:t>
            </a:r>
          </a:p>
          <a:p>
            <a:pPr marL="0" indent="0">
              <a:lnSpc>
                <a:spcPct val="115000"/>
              </a:lnSpc>
              <a:spcBef>
                <a:spcPct val="0"/>
              </a:spcBef>
              <a:spcAft>
                <a:spcPct val="0"/>
              </a:spcAft>
            </a:pPr>
            <a:r>
              <a:rPr lang="en-US" dirty="0">
                <a:sym typeface="Roboto" charset="0"/>
              </a:rPr>
              <a:t>2. Long Development Cycle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Time-Consuming</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Potential Delays</a:t>
            </a:r>
            <a:endParaRPr lang="en-US" dirty="0">
              <a:sym typeface="Roboto" charset="0"/>
            </a:endParaRPr>
          </a:p>
          <a:p>
            <a:pPr marL="0" indent="0">
              <a:lnSpc>
                <a:spcPct val="115000"/>
              </a:lnSpc>
              <a:spcBef>
                <a:spcPct val="0"/>
              </a:spcBef>
              <a:spcAft>
                <a:spcPct val="0"/>
              </a:spcAft>
            </a:pPr>
            <a:r>
              <a:rPr lang="en-US" dirty="0">
                <a:sym typeface="Roboto" charset="0"/>
              </a:rPr>
              <a:t>3. Lack of Flexibility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Not as Adaptable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Difficulty in Modifications</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4659963" y="2095071"/>
            <a:ext cx="3924443"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Risk of Obsolescence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Technology Dependency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Redesign Costs</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Resource Intensive</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Consideration Needed</a:t>
            </a:r>
          </a:p>
        </p:txBody>
      </p:sp>
      <p:pic>
        <p:nvPicPr>
          <p:cNvPr id="3" name="3. Third Slide - Drawbacks of Using ASIC">
            <a:hlinkClick r:id="" action="ppaction://media"/>
            <a:extLst>
              <a:ext uri="{FF2B5EF4-FFF2-40B4-BE49-F238E27FC236}">
                <a16:creationId xmlns:a16="http://schemas.microsoft.com/office/drawing/2014/main" id="{13DFEB90-311C-F3CB-1F80-92AE7D3569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018411233"/>
      </p:ext>
    </p:extLst>
  </p:cSld>
  <p:clrMapOvr>
    <a:masterClrMapping/>
  </p:clrMapOvr>
  <mc:AlternateContent xmlns:mc="http://schemas.openxmlformats.org/markup-compatibility/2006">
    <mc:Choice xmlns:p14="http://schemas.microsoft.com/office/powerpoint/2010/main" Requires="p14">
      <p:transition spd="slow" p14:dur="2000" advTm="22685"/>
    </mc:Choice>
    <mc:Fallback>
      <p:transition spd="slow" advTm="2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79851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pic>
        <p:nvPicPr>
          <p:cNvPr id="2" name="4. Fourth Slide - Hardware Architectures!!">
            <a:hlinkClick r:id="" action="ppaction://media"/>
            <a:extLst>
              <a:ext uri="{FF2B5EF4-FFF2-40B4-BE49-F238E27FC236}">
                <a16:creationId xmlns:a16="http://schemas.microsoft.com/office/drawing/2014/main" id="{BCD80B6B-51C9-684E-5272-2C56DE1770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4062990132"/>
      </p:ext>
    </p:extLst>
  </p:cSld>
  <p:clrMapOvr>
    <a:masterClrMapping/>
  </p:clrMapOvr>
  <mc:AlternateContent xmlns:mc="http://schemas.openxmlformats.org/markup-compatibility/2006">
    <mc:Choice xmlns:p14="http://schemas.microsoft.com/office/powerpoint/2010/main" Requires="p14">
      <p:transition spd="slow" p14:dur="2000" advTm="7987"/>
    </mc:Choice>
    <mc:Fallback>
      <p:transition spd="slow" advTm="7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a:solidFill>
                  <a:schemeClr val="accent5"/>
                </a:solidFill>
                <a:latin typeface="Roboto"/>
                <a:ea typeface="Roboto"/>
                <a:cs typeface="Roboto"/>
                <a:sym typeface="Roboto"/>
              </a:rPr>
              <a:t>You Cannot Improve What You Do not Measure: FPGA vs. ASIC Efficiency Gaps for Convolutional Neural Network Inference</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349375"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349375"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349374" y="3682086"/>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Implementation of three CNN architectures on FPGAs and ASICs.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Analyzing efficiency differences in area and performance.</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Quantitative results presentation for both platforms.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Exploration of potential architectural changes for FPGA efficiency.</a:t>
            </a: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spTree>
    <p:extLst>
      <p:ext uri="{BB962C8B-B14F-4D97-AF65-F5344CB8AC3E}">
        <p14:creationId xmlns:p14="http://schemas.microsoft.com/office/powerpoint/2010/main" val="3774549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Google Shape;243;p34"/>
          <p:cNvSpPr txBox="1">
            <a:spLocks noChangeArrowheads="1"/>
          </p:cNvSpPr>
          <p:nvPr/>
        </p:nvSpPr>
        <p:spPr bwMode="auto">
          <a:xfrm>
            <a:off x="268288" y="228600"/>
            <a:ext cx="8269287" cy="936689"/>
          </a:xfrm>
          <a:prstGeom prst="rect">
            <a:avLst/>
          </a:prstGeom>
          <a:noFill/>
          <a:ln w="9525">
            <a:noFill/>
            <a:miter lim="800000"/>
            <a:headEnd/>
            <a:tailEnd/>
          </a:ln>
        </p:spPr>
        <p:txBody>
          <a:bodyPr lIns="58950" tIns="29475" rIns="58950" bIns="29475">
            <a:spAutoFit/>
          </a:bodyPr>
          <a:lstStyle/>
          <a:p>
            <a:pPr>
              <a:buClr>
                <a:srgbClr val="000000"/>
              </a:buClr>
            </a:pPr>
            <a:r>
              <a:rPr lang="en-US" sz="2400" b="1" dirty="0">
                <a:solidFill>
                  <a:srgbClr val="363837"/>
                </a:solidFill>
              </a:rPr>
              <a:t>HARDWARE ARCHITECTURES FOR DEEP LEARNING MODELS</a:t>
            </a:r>
          </a:p>
          <a:p>
            <a:pPr>
              <a:buClr>
                <a:srgbClr val="000000"/>
              </a:buClr>
            </a:pPr>
            <a:endParaRPr lang="en-US" sz="900" dirty="0">
              <a:solidFill>
                <a:srgbClr val="363837"/>
              </a:solidFill>
            </a:endParaRPr>
          </a:p>
        </p:txBody>
      </p:sp>
      <p:sp>
        <p:nvSpPr>
          <p:cNvPr id="244" name="Google Shape;244;p34"/>
          <p:cNvSpPr/>
          <p:nvPr/>
        </p:nvSpPr>
        <p:spPr>
          <a:xfrm>
            <a:off x="8070850" y="4470400"/>
            <a:ext cx="1073150"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19460" name="Google Shape;245;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19461" name="Google Shape;246;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7" name="Google Shape;247;p34"/>
          <p:cNvSpPr txBox="1"/>
          <p:nvPr/>
        </p:nvSpPr>
        <p:spPr>
          <a:xfrm>
            <a:off x="1501775" y="1358062"/>
            <a:ext cx="6140450" cy="2427376"/>
          </a:xfrm>
          <a:prstGeom prst="rect">
            <a:avLst/>
          </a:prstGeom>
          <a:noFill/>
          <a:ln>
            <a:noFill/>
          </a:ln>
        </p:spPr>
        <p:txBody>
          <a:bodyPr spcFirstLastPara="1" lIns="58950" tIns="58950" rIns="58950" bIns="58950">
            <a:spAutoFit/>
          </a:bodyPr>
          <a:lstStyle/>
          <a:p>
            <a:pPr algn="ctr" fontAlgn="auto">
              <a:spcBef>
                <a:spcPts val="0"/>
              </a:spcBef>
              <a:spcAft>
                <a:spcPts val="0"/>
              </a:spcAft>
              <a:buClr>
                <a:srgbClr val="000000"/>
              </a:buClr>
              <a:buFont typeface="Arial"/>
              <a:buNone/>
              <a:defRPr/>
            </a:pPr>
            <a:r>
              <a:rPr lang="en-CA" sz="2400" b="1" kern="0" dirty="0">
                <a:solidFill>
                  <a:srgbClr val="009DAC"/>
                </a:solidFill>
                <a:latin typeface="Roboto"/>
                <a:ea typeface="Roboto"/>
                <a:cs typeface="Roboto"/>
                <a:sym typeface="Roboto"/>
              </a:rPr>
              <a:t>Contents</a:t>
            </a:r>
            <a:endParaRPr sz="2400" b="1" kern="0" dirty="0">
              <a:solidFill>
                <a:srgbClr val="009DAC"/>
              </a:solidFill>
              <a:latin typeface="Roboto"/>
              <a:ea typeface="Roboto"/>
              <a:cs typeface="Roboto"/>
              <a:sym typeface="Roboto"/>
            </a:endParaRP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Deep Learning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Field Programmable Gate Array (FPAG)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Application-Specific Integrated Circuit (ASIC)</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Graphics processing unit (GPU)</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Silicon Large Grain Objects (</a:t>
            </a:r>
            <a:r>
              <a:rPr lang="en-CA" sz="1600" b="1" i="1" dirty="0" err="1">
                <a:solidFill>
                  <a:srgbClr val="363837"/>
                </a:solidFill>
              </a:rPr>
              <a:t>SiLaGO</a:t>
            </a:r>
            <a:r>
              <a:rPr lang="en-CA" sz="1600" b="1" i="1" dirty="0">
                <a:solidFill>
                  <a:srgbClr val="363837"/>
                </a:solidFill>
              </a:rPr>
              <a:t>)</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 Q&amp;A</a:t>
            </a:r>
          </a:p>
        </p:txBody>
      </p:sp>
      <p:sp>
        <p:nvSpPr>
          <p:cNvPr id="19463" name="Google Shape;249;p34"/>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19464" name="Google Shape;250;p34"/>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sp>
        <p:nvSpPr>
          <p:cNvPr id="1946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 name="Contents Page">
            <a:hlinkClick r:id="" action="ppaction://media"/>
            <a:extLst>
              <a:ext uri="{FF2B5EF4-FFF2-40B4-BE49-F238E27FC236}">
                <a16:creationId xmlns:a16="http://schemas.microsoft.com/office/drawing/2014/main" id="{F4F26235-E1F8-A040-A339-0E1577E649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344"/>
    </mc:Choice>
    <mc:Fallback xmlns="">
      <p:transition spd="slow" advTm="52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3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2476355"/>
            <a:ext cx="7261225"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Implementing fully-connected, convolutional, and residual neural networks.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Comparison through analytical performance models and RTL simulations.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Studying efficiency differences in area and performance on FPGA and ASIC platforms.</a:t>
            </a: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6. Sixth Slide - First Paper - Methodology">
            <a:hlinkClick r:id="" action="ppaction://media"/>
            <a:extLst>
              <a:ext uri="{FF2B5EF4-FFF2-40B4-BE49-F238E27FC236}">
                <a16:creationId xmlns:a16="http://schemas.microsoft.com/office/drawing/2014/main" id="{40C02553-8FA3-20BE-AC2E-FFCE39DB15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37821562"/>
      </p:ext>
    </p:extLst>
  </p:cSld>
  <p:clrMapOvr>
    <a:masterClrMapping/>
  </p:clrMapOvr>
  <mc:AlternateContent xmlns:mc="http://schemas.openxmlformats.org/markup-compatibility/2006">
    <mc:Choice xmlns:p14="http://schemas.microsoft.com/office/powerpoint/2010/main" Requires="p14">
      <p:transition spd="slow" p14:dur="2000" advTm="27514"/>
    </mc:Choice>
    <mc:Fallback>
      <p:transition spd="slow" advTm="27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420687" y="2674807"/>
            <a:ext cx="8545513"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Result:</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ASICs outperform FPGAs: 2.5x for fully-connected, 3.5x for convolutional, 4.5x for residual neural network.</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Exploration of FPGA architectural changes leading to a proposed hybrid approach.</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Proposed architecture achieves 2.5x vs. fully-connected on FPGAs, 1.5x vs. ASICs.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Significant improvement over traditional FPGA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7. Seventh Slide - First paper - Result">
            <a:hlinkClick r:id="" action="ppaction://media"/>
            <a:extLst>
              <a:ext uri="{FF2B5EF4-FFF2-40B4-BE49-F238E27FC236}">
                <a16:creationId xmlns:a16="http://schemas.microsoft.com/office/drawing/2014/main" id="{2394B329-6E8B-2F44-BCBF-2D1CDF3319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501864224"/>
      </p:ext>
    </p:extLst>
  </p:cSld>
  <p:clrMapOvr>
    <a:masterClrMapping/>
  </p:clrMapOvr>
  <mc:AlternateContent xmlns:mc="http://schemas.openxmlformats.org/markup-compatibility/2006">
    <mc:Choice xmlns:p14="http://schemas.microsoft.com/office/powerpoint/2010/main" Requires="p14">
      <p:transition spd="slow" p14:dur="2000" advTm="40192"/>
    </mc:Choice>
    <mc:Fallback>
      <p:transition spd="slow" advTm="40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err="1">
                <a:solidFill>
                  <a:schemeClr val="accent5"/>
                </a:solidFill>
                <a:latin typeface="Roboto"/>
                <a:ea typeface="Roboto"/>
                <a:cs typeface="Roboto"/>
                <a:sym typeface="Roboto"/>
              </a:rPr>
              <a:t>DeepOpt</a:t>
            </a:r>
            <a:r>
              <a:rPr lang="en-US" sz="1600" b="1" i="1" kern="0" dirty="0">
                <a:solidFill>
                  <a:schemeClr val="accent5"/>
                </a:solidFill>
                <a:latin typeface="Roboto"/>
                <a:ea typeface="Roboto"/>
                <a:cs typeface="Roboto"/>
                <a:sym typeface="Roboto"/>
              </a:rPr>
              <a:t>: Optimized Scheduling of CNN Workloads for ASIC-based Systolic Deep Learning Accelerators</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066801"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066801"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066800" y="3840958"/>
            <a:ext cx="7616826"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Solution: </a:t>
            </a:r>
            <a:r>
              <a:rPr lang="en-US" sz="1600" b="0" dirty="0" err="1">
                <a:solidFill>
                  <a:schemeClr val="bg1"/>
                </a:solidFill>
                <a:latin typeface="Roboto" charset="0"/>
                <a:cs typeface="Arial" charset="0"/>
                <a:sym typeface="Roboto" charset="0"/>
              </a:rPr>
              <a:t>DeepOpt</a:t>
            </a:r>
            <a:r>
              <a:rPr lang="en-US" sz="1600" b="0" dirty="0">
                <a:solidFill>
                  <a:schemeClr val="bg1"/>
                </a:solidFill>
                <a:latin typeface="Roboto" charset="0"/>
                <a:cs typeface="Arial" charset="0"/>
                <a:sym typeface="Roboto" charset="0"/>
              </a:rPr>
              <a:t> - ASIC-based systolic hardware accelerators.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Approach: Layer-specific and hardware-specific scheduling strategy.</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Objective: Maximize hardware resource utilization, minimize memory transactions</a:t>
            </a:r>
          </a:p>
          <a:p>
            <a:pPr marL="0" indent="0">
              <a:lnSpc>
                <a:spcPct val="115000"/>
              </a:lnSpc>
              <a:spcBef>
                <a:spcPct val="0"/>
              </a:spcBef>
              <a:spcAft>
                <a:spcPct val="0"/>
              </a:spcAft>
            </a:pPr>
            <a:endParaRPr lang="en-US" sz="1600" b="0" dirty="0">
              <a:solidFill>
                <a:schemeClr val="bg1"/>
              </a:solidFill>
              <a:latin typeface="Roboto" charset="0"/>
              <a:cs typeface="Arial" charset="0"/>
              <a:sym typeface="Roboto" charset="0"/>
            </a:endParaRP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spTree>
    <p:extLst>
      <p:ext uri="{BB962C8B-B14F-4D97-AF65-F5344CB8AC3E}">
        <p14:creationId xmlns:p14="http://schemas.microsoft.com/office/powerpoint/2010/main" val="2900010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723900" y="2671572"/>
            <a:ext cx="7696200"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Components: Layer-specific scheduling, hardware-specific scheduling, design space exploration.</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Evaluation: ASIC-based systolic hardware accelerator.</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Testing: Multiple CNNs, varied hardware configurations, and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pic>
        <p:nvPicPr>
          <p:cNvPr id="2" name="9. Ninth Slide - Second Paper Methodology">
            <a:hlinkClick r:id="" action="ppaction://media"/>
            <a:extLst>
              <a:ext uri="{FF2B5EF4-FFF2-40B4-BE49-F238E27FC236}">
                <a16:creationId xmlns:a16="http://schemas.microsoft.com/office/drawing/2014/main" id="{233ACC91-481B-F17F-E4DA-801533CF8B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476565806"/>
      </p:ext>
    </p:extLst>
  </p:cSld>
  <p:clrMapOvr>
    <a:masterClrMapping/>
  </p:clrMapOvr>
  <mc:AlternateContent xmlns:mc="http://schemas.openxmlformats.org/markup-compatibility/2006">
    <mc:Choice xmlns:p14="http://schemas.microsoft.com/office/powerpoint/2010/main" Requires="p14">
      <p:transition spd="slow" p14:dur="2000" advTm="33760"/>
    </mc:Choice>
    <mc:Fallback>
      <p:transition spd="slow" advTm="33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 name="Google Shape;317;p39">
            <a:extLst>
              <a:ext uri="{FF2B5EF4-FFF2-40B4-BE49-F238E27FC236}">
                <a16:creationId xmlns:a16="http://schemas.microsoft.com/office/drawing/2014/main" id="{1129C7F8-191F-9307-A43E-577BC14C89F9}"/>
              </a:ext>
            </a:extLst>
          </p:cNvPr>
          <p:cNvSpPr txBox="1">
            <a:spLocks/>
          </p:cNvSpPr>
          <p:nvPr/>
        </p:nvSpPr>
        <p:spPr bwMode="auto">
          <a:xfrm>
            <a:off x="414711" y="2698844"/>
            <a:ext cx="8545513" cy="511175"/>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t>Results</a:t>
            </a:r>
            <a:r>
              <a:rPr lang="en-CA" sz="1900" kern="0" dirty="0">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Significant Achievements: Up to 2.5x energy savings and up to 1.8x throughput improvement with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Versatility: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 performs well with various CNN architectures and hardware configurations.</a:t>
            </a:r>
          </a:p>
          <a:p>
            <a:pPr marL="800100" lvl="1" indent="-342900">
              <a:lnSpc>
                <a:spcPct val="115000"/>
              </a:lnSpc>
              <a:spcBef>
                <a:spcPct val="0"/>
              </a:spcBef>
              <a:spcAft>
                <a:spcPct val="0"/>
              </a:spcAft>
              <a:buFont typeface="Arial"/>
              <a:buAutoNum type="alphaLcParenR"/>
            </a:pPr>
            <a:endParaRPr lang="en-US" sz="1600" kern="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buNone/>
            </a:pPr>
            <a:endParaRPr lang="en-CA" sz="1900" kern="0" dirty="0">
              <a:latin typeface="Roboto" charset="0"/>
              <a:cs typeface="Arial" charset="0"/>
              <a:sym typeface="Roboto" charset="0"/>
            </a:endParaRPr>
          </a:p>
        </p:txBody>
      </p:sp>
      <p:pic>
        <p:nvPicPr>
          <p:cNvPr id="3" name="10. Tenth Slide - Second Paper - Result">
            <a:hlinkClick r:id="" action="ppaction://media"/>
            <a:extLst>
              <a:ext uri="{FF2B5EF4-FFF2-40B4-BE49-F238E27FC236}">
                <a16:creationId xmlns:a16="http://schemas.microsoft.com/office/drawing/2014/main" id="{03C5A5B2-7C32-CBF4-96AC-A102E84003C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303450858"/>
      </p:ext>
    </p:extLst>
  </p:cSld>
  <p:clrMapOvr>
    <a:masterClrMapping/>
  </p:clrMapOvr>
  <mc:AlternateContent xmlns:mc="http://schemas.openxmlformats.org/markup-compatibility/2006">
    <mc:Choice xmlns:p14="http://schemas.microsoft.com/office/powerpoint/2010/main" Requires="p14">
      <p:transition spd="slow" p14:dur="2000" advTm="37104"/>
    </mc:Choice>
    <mc:Fallback>
      <p:transition spd="slow" advTm="37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1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601913" y="409575"/>
            <a:ext cx="3940175" cy="561975"/>
          </a:xfrm>
          <a:prstGeom prst="parallelogram">
            <a:avLst>
              <a:gd name="adj" fmla="val 25059"/>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2601913" y="409575"/>
            <a:ext cx="3940175"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Deep Learning</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150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151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151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151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151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1514" name="image2.png"/>
          <p:cNvPicPr>
            <a:picLocks/>
          </p:cNvPicPr>
          <p:nvPr/>
        </p:nvPicPr>
        <p:blipFill>
          <a:blip r:embed="rId6"/>
          <a:srcRect/>
          <a:stretch>
            <a:fillRect/>
          </a:stretch>
        </p:blipFill>
        <p:spPr bwMode="auto">
          <a:xfrm>
            <a:off x="4419600" y="1885950"/>
            <a:ext cx="4495800" cy="2743200"/>
          </a:xfrm>
          <a:prstGeom prst="rect">
            <a:avLst/>
          </a:prstGeom>
          <a:noFill/>
          <a:ln w="9525">
            <a:noFill/>
            <a:miter lim="800000"/>
            <a:headEnd/>
            <a:tailEnd/>
          </a:ln>
        </p:spPr>
      </p:pic>
      <p:sp>
        <p:nvSpPr>
          <p:cNvPr id="26" name="TextBox 25"/>
          <p:cNvSpPr txBox="1"/>
          <p:nvPr/>
        </p:nvSpPr>
        <p:spPr>
          <a:xfrm>
            <a:off x="533400" y="2190750"/>
            <a:ext cx="4800600" cy="2000250"/>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Example of DNN:</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a:t>
            </a:r>
            <a:r>
              <a:rPr lang="en-US" b="1" kern="0" dirty="0" err="1">
                <a:solidFill>
                  <a:srgbClr val="363837"/>
                </a:solidFill>
                <a:latin typeface="Roboto"/>
                <a:ea typeface="Roboto"/>
                <a:cs typeface="Roboto"/>
                <a:sym typeface="Roboto"/>
              </a:rPr>
              <a:t>Convulational</a:t>
            </a:r>
            <a:r>
              <a:rPr lang="en-US" b="1" kern="0" dirty="0">
                <a:solidFill>
                  <a:srgbClr val="363837"/>
                </a:solidFill>
                <a:latin typeface="Roboto"/>
                <a:ea typeface="Roboto"/>
                <a:cs typeface="Roboto"/>
                <a:sym typeface="Roboto"/>
              </a:rPr>
              <a:t> Neural Network</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Artificial Neural Network</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Forward propagation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Backward propagation</a:t>
            </a:r>
          </a:p>
        </p:txBody>
      </p:sp>
      <p:sp>
        <p:nvSpPr>
          <p:cNvPr id="21516" name="TextBox 26"/>
          <p:cNvSpPr txBox="1">
            <a:spLocks noChangeArrowheads="1"/>
          </p:cNvSpPr>
          <p:nvPr/>
        </p:nvSpPr>
        <p:spPr bwMode="auto">
          <a:xfrm>
            <a:off x="457200" y="1200150"/>
            <a:ext cx="8686800" cy="646113"/>
          </a:xfrm>
          <a:prstGeom prst="rect">
            <a:avLst/>
          </a:prstGeom>
          <a:noFill/>
          <a:ln w="9525">
            <a:noFill/>
            <a:miter lim="800000"/>
            <a:headEnd/>
            <a:tailEnd/>
          </a:ln>
        </p:spPr>
        <p:txBody>
          <a:bodyPr>
            <a:spAutoFit/>
          </a:bodyPr>
          <a:lstStyle/>
          <a:p>
            <a:pPr>
              <a:buClr>
                <a:srgbClr val="000000"/>
              </a:buClr>
              <a:buFont typeface="Arial" charset="0"/>
              <a:buNone/>
            </a:pPr>
            <a:r>
              <a:rPr lang="en-US" sz="1800" b="1" dirty="0">
                <a:solidFill>
                  <a:srgbClr val="363837"/>
                </a:solidFill>
                <a:latin typeface="Roboto" charset="0"/>
                <a:sym typeface="Roboto" charset="0"/>
              </a:rPr>
              <a:t>A neural network is composed of multiple layers of nodes that receive input from other layers and produce an output until a final result is reached</a:t>
            </a:r>
            <a:r>
              <a:rPr lang="en-US" dirty="0"/>
              <a:t>.</a:t>
            </a:r>
          </a:p>
        </p:txBody>
      </p:sp>
      <p:pic>
        <p:nvPicPr>
          <p:cNvPr id="2" name="Deep Learning Slide">
            <a:hlinkClick r:id="" action="ppaction://media"/>
            <a:extLst>
              <a:ext uri="{FF2B5EF4-FFF2-40B4-BE49-F238E27FC236}">
                <a16:creationId xmlns:a16="http://schemas.microsoft.com/office/drawing/2014/main" id="{A06E1B29-2444-1E45-E37B-311F9CD8D8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2818"/>
    </mc:Choice>
    <mc:Fallback xmlns="">
      <p:transition spd="slow" advTm="92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8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Field Programmable Gate Array (FPGA)</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253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253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253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253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253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 name="TextBox 25"/>
          <p:cNvSpPr txBox="1"/>
          <p:nvPr/>
        </p:nvSpPr>
        <p:spPr>
          <a:xfrm>
            <a:off x="533400" y="1200150"/>
            <a:ext cx="4191000" cy="3694113"/>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FPGA:</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Integrated Circuit</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Programmable or Reprogrammable</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It 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Configurable Logic Block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Interconnects Wires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I/O  </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600" b="1" kern="0" dirty="0">
                <a:solidFill>
                  <a:srgbClr val="363837"/>
                </a:solidFill>
                <a:latin typeface="Roboto"/>
                <a:ea typeface="Roboto"/>
                <a:cs typeface="Roboto"/>
                <a:sym typeface="Roboto"/>
              </a:rPr>
              <a:t>Used reasons: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Flexible</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Faster</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Parallel processing capabilities</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p:txBody>
      </p:sp>
      <p:pic>
        <p:nvPicPr>
          <p:cNvPr id="22539" name="Content Placeholder 3" descr="FPGA_Architeture.png"/>
          <p:cNvPicPr>
            <a:picLocks noChangeAspect="1"/>
          </p:cNvPicPr>
          <p:nvPr/>
        </p:nvPicPr>
        <p:blipFill>
          <a:blip r:embed="rId6"/>
          <a:srcRect/>
          <a:stretch>
            <a:fillRect/>
          </a:stretch>
        </p:blipFill>
        <p:spPr bwMode="auto">
          <a:xfrm>
            <a:off x="4948238" y="1428750"/>
            <a:ext cx="4195762" cy="3200400"/>
          </a:xfrm>
          <a:prstGeom prst="rect">
            <a:avLst/>
          </a:prstGeom>
          <a:noFill/>
          <a:ln w="9525">
            <a:noFill/>
            <a:miter lim="800000"/>
            <a:headEnd/>
            <a:tailEnd/>
          </a:ln>
        </p:spPr>
      </p:pic>
      <p:pic>
        <p:nvPicPr>
          <p:cNvPr id="2" name="FPGA Slids">
            <a:hlinkClick r:id="" action="ppaction://media"/>
            <a:extLst>
              <a:ext uri="{FF2B5EF4-FFF2-40B4-BE49-F238E27FC236}">
                <a16:creationId xmlns:a16="http://schemas.microsoft.com/office/drawing/2014/main" id="{9258566A-E606-F493-3E10-43137791CA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230"/>
    </mc:Choice>
    <mc:Fallback xmlns="">
      <p:transition spd="slow" advTm="48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Benefits of using FPGA in DL/DNN</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355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355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355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3560"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356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04800" y="1657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Design Benefits:</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Can be designed in a more efficient way</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Reconfigurable</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sp>
        <p:nvSpPr>
          <p:cNvPr id="15" name="Google Shape;317;p39"/>
          <p:cNvSpPr txBox="1">
            <a:spLocks noGrp="1"/>
          </p:cNvSpPr>
          <p:nvPr>
            <p:ph type="body" idx="1"/>
          </p:nvPr>
        </p:nvSpPr>
        <p:spPr bwMode="auto">
          <a:xfrm>
            <a:off x="304800" y="3508375"/>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Benefits Compare to GPU and CPU though they are faster in processing:</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Faster in processing</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Execute operation in few clock periods</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Low 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pic>
        <p:nvPicPr>
          <p:cNvPr id="2" name="Benefits of using FPGA">
            <a:hlinkClick r:id="" action="ppaction://media"/>
            <a:extLst>
              <a:ext uri="{FF2B5EF4-FFF2-40B4-BE49-F238E27FC236}">
                <a16:creationId xmlns:a16="http://schemas.microsoft.com/office/drawing/2014/main" id="{2EEDA878-1192-5778-A93C-6326D98C83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4534"/>
    </mc:Choice>
    <mc:Fallback xmlns="">
      <p:transition spd="slow" advTm="94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Drawbacks</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4581"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4582"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58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458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458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Design Benefits:</a:t>
            </a:r>
            <a:endParaRPr lang="en-US" dirty="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Reconfigurable Cost</a:t>
            </a: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Programming Difficulties</a:t>
            </a:r>
          </a:p>
        </p:txBody>
      </p:sp>
      <p:sp>
        <p:nvSpPr>
          <p:cNvPr id="24587"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4588"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6" name="Picture 15" descr="download.jpeg"/>
          <p:cNvPicPr>
            <a:picLocks noChangeAspect="1"/>
          </p:cNvPicPr>
          <p:nvPr/>
        </p:nvPicPr>
        <p:blipFill>
          <a:blip r:embed="rId6"/>
          <a:srcRect/>
          <a:stretch>
            <a:fillRect/>
          </a:stretch>
        </p:blipFill>
        <p:spPr bwMode="auto">
          <a:xfrm>
            <a:off x="5867400" y="1581150"/>
            <a:ext cx="2143125" cy="2143125"/>
          </a:xfrm>
          <a:prstGeom prst="rect">
            <a:avLst/>
          </a:prstGeom>
          <a:noFill/>
          <a:ln w="9525">
            <a:noFill/>
            <a:miter lim="800000"/>
            <a:headEnd/>
            <a:tailEnd/>
          </a:ln>
        </p:spPr>
      </p:pic>
      <p:pic>
        <p:nvPicPr>
          <p:cNvPr id="2" name="Drawbacks slids">
            <a:hlinkClick r:id="" action="ppaction://media"/>
            <a:extLst>
              <a:ext uri="{FF2B5EF4-FFF2-40B4-BE49-F238E27FC236}">
                <a16:creationId xmlns:a16="http://schemas.microsoft.com/office/drawing/2014/main" id="{36BC4DA9-A6E3-C874-0773-9B42E53C2A2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4315"/>
    </mc:Choice>
    <mc:Fallback xmlns="">
      <p:transition spd="slow" advTm="843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43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153685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FPGA Based 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pic>
        <p:nvPicPr>
          <p:cNvPr id="2" name="FPGA BHA">
            <a:hlinkClick r:id="" action="ppaction://media"/>
            <a:extLst>
              <a:ext uri="{FF2B5EF4-FFF2-40B4-BE49-F238E27FC236}">
                <a16:creationId xmlns:a16="http://schemas.microsoft.com/office/drawing/2014/main" id="{A7F53D4E-5377-40A7-5BB4-89F2158FED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99"/>
    </mc:Choice>
    <mc:Fallback xmlns="">
      <p:transition spd="slow" advTm="11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600" b="0" dirty="0">
                <a:solidFill>
                  <a:schemeClr val="bg1"/>
                </a:solidFill>
                <a:latin typeface="Roboto" charset="0"/>
                <a:cs typeface="Arial" charset="0"/>
                <a:sym typeface="Roboto" charset="0"/>
              </a:rPr>
              <a:t>  - Dataset : CIFAR-10</a:t>
            </a:r>
          </a:p>
        </p:txBody>
      </p:sp>
      <p:pic>
        <p:nvPicPr>
          <p:cNvPr id="51201" name="Picture 1"/>
          <p:cNvPicPr>
            <a:picLocks noChangeAspect="1" noChangeArrowheads="1"/>
          </p:cNvPicPr>
          <p:nvPr/>
        </p:nvPicPr>
        <p:blipFill>
          <a:blip r:embed="rId6"/>
          <a:srcRect/>
          <a:stretch>
            <a:fillRect/>
          </a:stretch>
        </p:blipFill>
        <p:spPr bwMode="auto">
          <a:xfrm>
            <a:off x="3482749" y="3696494"/>
            <a:ext cx="5105400" cy="815975"/>
          </a:xfrm>
          <a:prstGeom prst="rect">
            <a:avLst/>
          </a:prstGeom>
          <a:noFill/>
          <a:ln w="9525">
            <a:noFill/>
            <a:miter lim="800000"/>
            <a:headEnd/>
            <a:tailEnd/>
          </a:ln>
        </p:spPr>
      </p:pic>
      <p:sp>
        <p:nvSpPr>
          <p:cNvPr id="24" name="Google Shape;317;p39"/>
          <p:cNvSpPr txBox="1">
            <a:spLocks noGrp="1"/>
          </p:cNvSpPr>
          <p:nvPr>
            <p:ph type="body" idx="1"/>
          </p:nvPr>
        </p:nvSpPr>
        <p:spPr bwMode="auto">
          <a:xfrm>
            <a:off x="4419600" y="1581150"/>
            <a:ext cx="47244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Equations it try to solve</a:t>
            </a:r>
          </a:p>
        </p:txBody>
      </p:sp>
      <p:pic>
        <p:nvPicPr>
          <p:cNvPr id="17" name="Picture 4"/>
          <p:cNvPicPr>
            <a:picLocks noChangeAspect="1" noChangeArrowheads="1"/>
          </p:cNvPicPr>
          <p:nvPr/>
        </p:nvPicPr>
        <p:blipFill>
          <a:blip r:embed="rId7"/>
          <a:srcRect/>
          <a:stretch>
            <a:fillRect/>
          </a:stretch>
        </p:blipFill>
        <p:spPr bwMode="auto">
          <a:xfrm>
            <a:off x="3671888" y="2686504"/>
            <a:ext cx="4502150" cy="1166813"/>
          </a:xfrm>
          <a:prstGeom prst="rect">
            <a:avLst/>
          </a:prstGeom>
          <a:noFill/>
          <a:ln w="9525">
            <a:noFill/>
            <a:miter lim="800000"/>
            <a:headEnd/>
            <a:tailEnd/>
          </a:ln>
        </p:spPr>
      </p:pic>
      <p:pic>
        <p:nvPicPr>
          <p:cNvPr id="2" name="DLBNNOAF">
            <a:hlinkClick r:id="" action="ppaction://media"/>
            <a:extLst>
              <a:ext uri="{FF2B5EF4-FFF2-40B4-BE49-F238E27FC236}">
                <a16:creationId xmlns:a16="http://schemas.microsoft.com/office/drawing/2014/main" id="{37B8A54C-BB69-46C9-CE94-1AB4D218021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2397"/>
    </mc:Choice>
    <mc:Fallback xmlns="">
      <p:transition spd="slow" advTm="132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3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Pre-trained weights from training are binarized and Stored in BRAM</a:t>
            </a:r>
            <a:endParaRPr lang="en-CA" sz="1900">
              <a:latin typeface="Roboto" charset="0"/>
              <a:cs typeface="Arial" charset="0"/>
              <a:sym typeface="Roboto" charset="0"/>
            </a:endParaRPr>
          </a:p>
        </p:txBody>
      </p:sp>
      <p:sp>
        <p:nvSpPr>
          <p:cNvPr id="24" name="TextBox 23"/>
          <p:cNvSpPr txBox="1">
            <a:spLocks noChangeArrowheads="1"/>
          </p:cNvSpPr>
          <p:nvPr/>
        </p:nvSpPr>
        <p:spPr bwMode="auto">
          <a:xfrm>
            <a:off x="3771900" y="3971925"/>
            <a:ext cx="16002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First Hidden layer</a:t>
            </a:r>
            <a:endParaRPr lang="en-US" sz="800" dirty="0">
              <a:latin typeface="Roboto" charset="0"/>
            </a:endParaRPr>
          </a:p>
          <a:p>
            <a:pPr>
              <a:buClr>
                <a:srgbClr val="000000"/>
              </a:buClr>
              <a:buFont typeface="Arial" charset="0"/>
              <a:buNone/>
            </a:pPr>
            <a:endParaRPr lang="en-US" dirty="0"/>
          </a:p>
        </p:txBody>
      </p:sp>
      <p:pic>
        <p:nvPicPr>
          <p:cNvPr id="48134" name="Picture 6"/>
          <p:cNvPicPr>
            <a:picLocks noChangeAspect="1" noChangeArrowheads="1"/>
          </p:cNvPicPr>
          <p:nvPr/>
        </p:nvPicPr>
        <p:blipFill>
          <a:blip r:embed="rId6"/>
          <a:srcRect/>
          <a:stretch>
            <a:fillRect/>
          </a:stretch>
        </p:blipFill>
        <p:spPr bwMode="auto">
          <a:xfrm>
            <a:off x="2239963" y="2016125"/>
            <a:ext cx="3886200" cy="1765300"/>
          </a:xfrm>
          <a:prstGeom prst="rect">
            <a:avLst/>
          </a:prstGeom>
          <a:noFill/>
          <a:ln w="9525">
            <a:noFill/>
            <a:miter lim="800000"/>
            <a:headEnd/>
            <a:tailEnd/>
          </a:ln>
        </p:spPr>
      </p:pic>
      <p:pic>
        <p:nvPicPr>
          <p:cNvPr id="3" name="Slide 9">
            <a:hlinkClick r:id="" action="ppaction://media"/>
            <a:extLst>
              <a:ext uri="{FF2B5EF4-FFF2-40B4-BE49-F238E27FC236}">
                <a16:creationId xmlns:a16="http://schemas.microsoft.com/office/drawing/2014/main" id="{E77D4A8E-BE1E-6132-46A3-C73CA4D4C4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375"/>
    </mc:Choice>
    <mc:Fallback xmlns="">
      <p:transition spd="slow" advTm="45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Grey Corporate 2012">
  <a:themeElements>
    <a:clrScheme name="BlackTurquoise">
      <a:dk1>
        <a:srgbClr val="009DAC"/>
      </a:dk1>
      <a:lt1>
        <a:srgbClr val="141313"/>
      </a:lt1>
      <a:dk2>
        <a:srgbClr val="141313"/>
      </a:dk2>
      <a:lt2>
        <a:srgbClr val="009DAC"/>
      </a:lt2>
      <a:accent1>
        <a:srgbClr val="141313"/>
      </a:accent1>
      <a:accent2>
        <a:srgbClr val="009DAC"/>
      </a:accent2>
      <a:accent3>
        <a:srgbClr val="6C706F"/>
      </a:accent3>
      <a:accent4>
        <a:srgbClr val="0D0D0D"/>
      </a:accent4>
      <a:accent5>
        <a:srgbClr val="FFFFFE"/>
      </a:accent5>
      <a:accent6>
        <a:srgbClr val="FFFFFE"/>
      </a:accent6>
      <a:hlink>
        <a:srgbClr val="0D0D0D"/>
      </a:hlink>
      <a:folHlink>
        <a:srgbClr val="0D0D0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2015</TotalTime>
  <Words>4705</Words>
  <Application>Microsoft Office PowerPoint</Application>
  <PresentationFormat>On-screen Show (16:9)</PresentationFormat>
  <Paragraphs>419</Paragraphs>
  <Slides>24</Slides>
  <Notes>24</Notes>
  <HiddenSlides>0</HiddenSlides>
  <MMClips>21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Roboto Medium</vt:lpstr>
      <vt:lpstr>Roboto</vt:lpstr>
      <vt:lpstr>Times New Roman</vt:lpstr>
      <vt:lpstr>Grey Corporate 2012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Sonia</dc:creator>
  <cp:lastModifiedBy>towhid islam</cp:lastModifiedBy>
  <cp:revision>87</cp:revision>
  <dcterms:modified xsi:type="dcterms:W3CDTF">2023-12-04T20:26:37Z</dcterms:modified>
</cp:coreProperties>
</file>